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57" r:id="rId3"/>
    <p:sldId id="258" r:id="rId4"/>
    <p:sldId id="261" r:id="rId5"/>
    <p:sldId id="259" r:id="rId6"/>
    <p:sldId id="262" r:id="rId7"/>
    <p:sldId id="263" r:id="rId8"/>
    <p:sldId id="264" r:id="rId9"/>
    <p:sldId id="265" r:id="rId10"/>
    <p:sldId id="266" r:id="rId11"/>
    <p:sldId id="267" r:id="rId12"/>
    <p:sldId id="270" r:id="rId13"/>
    <p:sldId id="268" r:id="rId14"/>
    <p:sldId id="269" r:id="rId15"/>
    <p:sldId id="271" r:id="rId16"/>
    <p:sldId id="272" r:id="rId17"/>
    <p:sldId id="273" r:id="rId18"/>
    <p:sldId id="274" r:id="rId19"/>
    <p:sldId id="275" r:id="rId20"/>
    <p:sldId id="276" r:id="rId21"/>
    <p:sldId id="279" r:id="rId22"/>
    <p:sldId id="278" r:id="rId23"/>
    <p:sldId id="280" r:id="rId24"/>
    <p:sldId id="281" r:id="rId25"/>
    <p:sldId id="277"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9" r:id="rId41"/>
    <p:sldId id="300" r:id="rId42"/>
    <p:sldId id="297" r:id="rId43"/>
    <p:sldId id="296" r:id="rId44"/>
    <p:sldId id="298" r:id="rId45"/>
    <p:sldId id="301" r:id="rId46"/>
    <p:sldId id="315" r:id="rId47"/>
    <p:sldId id="302" r:id="rId48"/>
    <p:sldId id="303" r:id="rId49"/>
    <p:sldId id="305" r:id="rId50"/>
    <p:sldId id="304" r:id="rId51"/>
    <p:sldId id="307" r:id="rId52"/>
    <p:sldId id="306" r:id="rId53"/>
    <p:sldId id="308" r:id="rId54"/>
    <p:sldId id="309" r:id="rId55"/>
    <p:sldId id="310" r:id="rId56"/>
    <p:sldId id="311" r:id="rId57"/>
    <p:sldId id="312" r:id="rId58"/>
    <p:sldId id="313" r:id="rId59"/>
    <p:sldId id="314" r:id="rId60"/>
    <p:sldId id="316" r:id="rId6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E7160D-8204-4426-9322-7BDF92D3587B}" type="datetimeFigureOut">
              <a:rPr lang="es-MX" smtClean="0"/>
              <a:t>27/03/2019</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F21830-8EF0-4C21-9963-29D667A0BEA2}" type="slidenum">
              <a:rPr lang="es-MX" smtClean="0"/>
              <a:t>‹Nº›</a:t>
            </a:fld>
            <a:endParaRPr lang="es-MX"/>
          </a:p>
        </p:txBody>
      </p:sp>
    </p:spTree>
    <p:extLst>
      <p:ext uri="{BB962C8B-B14F-4D97-AF65-F5344CB8AC3E}">
        <p14:creationId xmlns:p14="http://schemas.microsoft.com/office/powerpoint/2010/main" val="21848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BDF21830-8EF0-4C21-9963-29D667A0BEA2}" type="slidenum">
              <a:rPr lang="es-MX" smtClean="0"/>
              <a:t>31</a:t>
            </a:fld>
            <a:endParaRPr lang="es-MX"/>
          </a:p>
        </p:txBody>
      </p:sp>
    </p:spTree>
    <p:extLst>
      <p:ext uri="{BB962C8B-B14F-4D97-AF65-F5344CB8AC3E}">
        <p14:creationId xmlns:p14="http://schemas.microsoft.com/office/powerpoint/2010/main" val="10643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DA983C2-E6D1-4AC8-AE2D-5ED5F87B0FA2}" type="datetimeFigureOut">
              <a:rPr lang="es-MX" smtClean="0"/>
              <a:t>26/03/2019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DA983C2-E6D1-4AC8-AE2D-5ED5F87B0FA2}" type="datetimeFigureOut">
              <a:rPr lang="es-MX" smtClean="0"/>
              <a:t>26/03/2019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DA983C2-E6D1-4AC8-AE2D-5ED5F87B0FA2}" type="datetimeFigureOut">
              <a:rPr lang="es-MX" smtClean="0"/>
              <a:t>26/03/2019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DA983C2-E6D1-4AC8-AE2D-5ED5F87B0FA2}" type="datetimeFigureOut">
              <a:rPr lang="es-MX" smtClean="0"/>
              <a:t>26/03/2019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CDA983C2-E6D1-4AC8-AE2D-5ED5F87B0FA2}" type="datetimeFigureOut">
              <a:rPr lang="es-MX" smtClean="0"/>
              <a:t>26/03/2019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DA983C2-E6D1-4AC8-AE2D-5ED5F87B0FA2}" type="datetimeFigureOut">
              <a:rPr lang="es-MX" smtClean="0"/>
              <a:t>26/03/2019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983C2-E6D1-4AC8-AE2D-5ED5F87B0FA2}" type="datetimeFigureOut">
              <a:rPr lang="es-MX" smtClean="0"/>
              <a:t>26/03/2019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DA983C2-E6D1-4AC8-AE2D-5ED5F87B0FA2}" type="datetimeFigureOut">
              <a:rPr lang="es-MX" smtClean="0"/>
              <a:t>26/03/2019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0F4296F-17AA-4E1F-9D4B-6C71A8ACFF69}" type="slidenum">
              <a:rPr lang="es-MX" smtClean="0"/>
              <a:t>‹Nº›</a:t>
            </a:fld>
            <a:endParaRPr lang="es-MX"/>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CDA983C2-E6D1-4AC8-AE2D-5ED5F87B0FA2}" type="datetimeFigureOut">
              <a:rPr lang="es-MX" smtClean="0"/>
              <a:t>26/03/2019</a:t>
            </a:fld>
            <a:endParaRPr lang="es-MX"/>
          </a:p>
        </p:txBody>
      </p:sp>
      <p:sp>
        <p:nvSpPr>
          <p:cNvPr id="9" name="Slide Number Placeholder 8"/>
          <p:cNvSpPr>
            <a:spLocks noGrp="1"/>
          </p:cNvSpPr>
          <p:nvPr>
            <p:ph type="sldNum" sz="quarter" idx="11"/>
          </p:nvPr>
        </p:nvSpPr>
        <p:spPr/>
        <p:txBody>
          <a:bodyPr/>
          <a:lstStyle/>
          <a:p>
            <a:fld id="{90F4296F-17AA-4E1F-9D4B-6C71A8ACFF69}" type="slidenum">
              <a:rPr lang="es-MX" smtClean="0"/>
              <a:t>‹Nº›</a:t>
            </a:fld>
            <a:endParaRPr lang="es-MX"/>
          </a:p>
        </p:txBody>
      </p:sp>
      <p:sp>
        <p:nvSpPr>
          <p:cNvPr id="10" name="Footer Placeholder 9"/>
          <p:cNvSpPr>
            <a:spLocks noGrp="1"/>
          </p:cNvSpPr>
          <p:nvPr>
            <p:ph type="ftr" sz="quarter" idx="12"/>
          </p:nvPr>
        </p:nvSpPr>
        <p:spPr/>
        <p:txBody>
          <a:bodyPr/>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DA983C2-E6D1-4AC8-AE2D-5ED5F87B0FA2}" type="datetimeFigureOut">
              <a:rPr lang="es-MX" smtClean="0"/>
              <a:t>26/03/2019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DA983C2-E6D1-4AC8-AE2D-5ED5F87B0FA2}" type="datetimeFigureOut">
              <a:rPr lang="es-MX" smtClean="0"/>
              <a:t>26/03/2019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0F4296F-17AA-4E1F-9D4B-6C71A8ACFF69}"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0F4296F-17AA-4E1F-9D4B-6C71A8ACFF69}" type="slidenum">
              <a:rPr lang="es-MX" smtClean="0"/>
              <a:t>‹Nº›</a:t>
            </a:fld>
            <a:endParaRPr lang="es-MX"/>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MX"/>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DA983C2-E6D1-4AC8-AE2D-5ED5F87B0FA2}" type="datetimeFigureOut">
              <a:rPr lang="es-MX" smtClean="0"/>
              <a:t>26/03/2019</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8.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 y="0"/>
            <a:ext cx="8687886" cy="6858000"/>
          </a:xfrm>
          <a:prstGeom prst="rect">
            <a:avLst/>
          </a:prstGeom>
          <a:effectLst>
            <a:softEdge rad="31750"/>
          </a:effectLst>
        </p:spPr>
      </p:pic>
      <p:sp>
        <p:nvSpPr>
          <p:cNvPr id="2" name="1 Título"/>
          <p:cNvSpPr>
            <a:spLocks noGrp="1"/>
          </p:cNvSpPr>
          <p:nvPr>
            <p:ph type="ctrTitle"/>
          </p:nvPr>
        </p:nvSpPr>
        <p:spPr>
          <a:xfrm>
            <a:off x="3972473" y="1526927"/>
            <a:ext cx="4343943" cy="1470025"/>
          </a:xfrm>
        </p:spPr>
        <p:txBody>
          <a:bodyPr>
            <a:normAutofit/>
          </a:bodyPr>
          <a:lstStyle/>
          <a:p>
            <a:r>
              <a:rPr lang="es-MX" sz="6600" b="1" dirty="0" smtClean="0">
                <a:solidFill>
                  <a:schemeClr val="tx1"/>
                </a:solidFill>
                <a:effectLst>
                  <a:outerShdw blurRad="38100" dist="38100" dir="2700000" algn="tl">
                    <a:srgbClr val="000000">
                      <a:alpha val="43137"/>
                    </a:srgbClr>
                  </a:outerShdw>
                </a:effectLst>
              </a:rPr>
              <a:t>Capitulo</a:t>
            </a:r>
            <a:r>
              <a:rPr lang="es-MX" sz="6600" b="1" dirty="0" smtClean="0">
                <a:solidFill>
                  <a:schemeClr val="tx1"/>
                </a:solidFill>
              </a:rPr>
              <a:t> </a:t>
            </a:r>
            <a:r>
              <a:rPr lang="es-MX" sz="6600" b="1" dirty="0" smtClean="0">
                <a:solidFill>
                  <a:schemeClr val="tx1"/>
                </a:solidFill>
                <a:effectLst>
                  <a:outerShdw blurRad="38100" dist="38100" dir="2700000" algn="tl">
                    <a:srgbClr val="000000">
                      <a:alpha val="43137"/>
                    </a:srgbClr>
                  </a:outerShdw>
                </a:effectLst>
              </a:rPr>
              <a:t>7</a:t>
            </a:r>
            <a:endParaRPr lang="es-MX" sz="6600" b="1" dirty="0">
              <a:solidFill>
                <a:schemeClr val="tx1"/>
              </a:solidFill>
              <a:effectLst>
                <a:outerShdw blurRad="38100" dist="38100" dir="2700000" algn="tl">
                  <a:srgbClr val="000000">
                    <a:alpha val="43137"/>
                  </a:srgbClr>
                </a:outerShdw>
              </a:effectLst>
            </a:endParaRPr>
          </a:p>
        </p:txBody>
      </p:sp>
      <p:sp>
        <p:nvSpPr>
          <p:cNvPr id="3" name="2 Subtítulo"/>
          <p:cNvSpPr>
            <a:spLocks noGrp="1"/>
          </p:cNvSpPr>
          <p:nvPr>
            <p:ph type="subTitle" idx="1"/>
          </p:nvPr>
        </p:nvSpPr>
        <p:spPr>
          <a:xfrm>
            <a:off x="1547664" y="3068960"/>
            <a:ext cx="6400800" cy="1752600"/>
          </a:xfrm>
        </p:spPr>
        <p:txBody>
          <a:bodyPr>
            <a:normAutofit/>
          </a:bodyPr>
          <a:lstStyle/>
          <a:p>
            <a:pPr algn="r"/>
            <a:r>
              <a:rPr lang="es-MX" sz="4000" b="1" dirty="0" smtClean="0">
                <a:solidFill>
                  <a:schemeClr val="tx1"/>
                </a:solidFill>
                <a:effectLst>
                  <a:outerShdw blurRad="38100" dist="38100" dir="2700000" algn="tl">
                    <a:srgbClr val="000000">
                      <a:alpha val="43137"/>
                    </a:srgbClr>
                  </a:outerShdw>
                </a:effectLst>
              </a:rPr>
              <a:t>Expansión del </a:t>
            </a:r>
          </a:p>
          <a:p>
            <a:pPr algn="r"/>
            <a:r>
              <a:rPr lang="es-MX" sz="4000" b="1" dirty="0">
                <a:solidFill>
                  <a:schemeClr val="tx1"/>
                </a:solidFill>
                <a:effectLst>
                  <a:outerShdw blurRad="38100" dist="38100" dir="2700000" algn="tl">
                    <a:srgbClr val="000000">
                      <a:alpha val="43137"/>
                    </a:srgbClr>
                  </a:outerShdw>
                </a:effectLst>
              </a:rPr>
              <a:t>A</a:t>
            </a:r>
            <a:r>
              <a:rPr lang="es-MX" sz="4000" b="1" dirty="0" smtClean="0">
                <a:solidFill>
                  <a:schemeClr val="tx1"/>
                </a:solidFill>
                <a:effectLst>
                  <a:outerShdw blurRad="38100" dist="38100" dir="2700000" algn="tl">
                    <a:srgbClr val="000000">
                      <a:alpha val="43137"/>
                    </a:srgbClr>
                  </a:outerShdw>
                </a:effectLst>
              </a:rPr>
              <a:t>sentamiento </a:t>
            </a:r>
            <a:r>
              <a:rPr lang="es-MX" sz="4400" b="1" dirty="0" smtClean="0">
                <a:solidFill>
                  <a:schemeClr val="tx1"/>
                </a:solidFill>
                <a:effectLst>
                  <a:outerShdw blurRad="38100" dist="38100" dir="2700000" algn="tl">
                    <a:srgbClr val="000000">
                      <a:alpha val="43137"/>
                    </a:srgbClr>
                  </a:outerShdw>
                </a:effectLst>
              </a:rPr>
              <a:t>Europeo</a:t>
            </a:r>
            <a:endParaRPr lang="es-MX" sz="4400" b="1" dirty="0">
              <a:solidFill>
                <a:schemeClr val="tx1"/>
              </a:solidFill>
              <a:effectLst>
                <a:outerShdw blurRad="38100" dist="38100" dir="2700000" algn="tl">
                  <a:srgbClr val="000000">
                    <a:alpha val="43137"/>
                  </a:srgbClr>
                </a:outerShdw>
              </a:effectLst>
            </a:endParaRPr>
          </a:p>
        </p:txBody>
      </p:sp>
      <p:sp>
        <p:nvSpPr>
          <p:cNvPr id="5" name="4 CuadroTexto"/>
          <p:cNvSpPr txBox="1"/>
          <p:nvPr/>
        </p:nvSpPr>
        <p:spPr>
          <a:xfrm>
            <a:off x="2172751" y="4427820"/>
            <a:ext cx="6431697" cy="369332"/>
          </a:xfrm>
          <a:prstGeom prst="rect">
            <a:avLst/>
          </a:prstGeom>
          <a:noFill/>
        </p:spPr>
        <p:txBody>
          <a:bodyPr wrap="none" rtlCol="0">
            <a:spAutoFit/>
          </a:bodyPr>
          <a:lstStyle/>
          <a:p>
            <a:r>
              <a:rPr lang="es-MX" b="1" dirty="0">
                <a:solidFill>
                  <a:schemeClr val="bg1"/>
                </a:solidFill>
              </a:rPr>
              <a:t>Clive Ponting. (1992). Historia Verde del Mundo. España: </a:t>
            </a:r>
            <a:r>
              <a:rPr lang="es-MX" b="1" dirty="0" smtClean="0">
                <a:solidFill>
                  <a:schemeClr val="bg1"/>
                </a:solidFill>
              </a:rPr>
              <a:t>Paidós.</a:t>
            </a:r>
            <a:endParaRPr lang="es-MX" b="1" dirty="0">
              <a:solidFill>
                <a:schemeClr val="bg1"/>
              </a:solidFill>
            </a:endParaRPr>
          </a:p>
        </p:txBody>
      </p:sp>
    </p:spTree>
    <p:extLst>
      <p:ext uri="{BB962C8B-B14F-4D97-AF65-F5344CB8AC3E}">
        <p14:creationId xmlns:p14="http://schemas.microsoft.com/office/powerpoint/2010/main" val="3453927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20000" cy="5708104"/>
          </a:xfrm>
        </p:spPr>
        <p:txBody>
          <a:bodyPr>
            <a:normAutofit/>
          </a:bodyPr>
          <a:lstStyle/>
          <a:p>
            <a:r>
              <a:rPr lang="es-MX" dirty="0"/>
              <a:t>La historia de la expansión del asentamiento europeo tiene</a:t>
            </a:r>
          </a:p>
          <a:p>
            <a:pPr marL="114300" indent="0">
              <a:buNone/>
            </a:pPr>
            <a:r>
              <a:rPr lang="es-MX" dirty="0"/>
              <a:t>dos </a:t>
            </a:r>
            <a:r>
              <a:rPr lang="es-MX" dirty="0" smtClean="0"/>
              <a:t>principales fases:</a:t>
            </a:r>
          </a:p>
          <a:p>
            <a:pPr marL="114300" indent="0">
              <a:buNone/>
            </a:pPr>
            <a:r>
              <a:rPr lang="es-MX" b="1" dirty="0" smtClean="0"/>
              <a:t>- Expansión interna</a:t>
            </a:r>
            <a:endParaRPr lang="es-MX" b="1" dirty="0"/>
          </a:p>
          <a:p>
            <a:pPr marL="114300" indent="0">
              <a:buNone/>
            </a:pPr>
            <a:endParaRPr lang="es-MX" dirty="0" smtClean="0"/>
          </a:p>
          <a:p>
            <a:pPr>
              <a:buFontTx/>
              <a:buChar char="-"/>
            </a:pP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4824"/>
            <a:ext cx="9144000" cy="4335704"/>
          </a:xfrm>
          <a:prstGeom prst="rect">
            <a:avLst/>
          </a:prstGeom>
        </p:spPr>
      </p:pic>
      <p:sp>
        <p:nvSpPr>
          <p:cNvPr id="5" name="4 CuadroTexto"/>
          <p:cNvSpPr txBox="1"/>
          <p:nvPr/>
        </p:nvSpPr>
        <p:spPr>
          <a:xfrm>
            <a:off x="1184630" y="6230608"/>
            <a:ext cx="6975115" cy="369332"/>
          </a:xfrm>
          <a:prstGeom prst="rect">
            <a:avLst/>
          </a:prstGeom>
          <a:noFill/>
        </p:spPr>
        <p:txBody>
          <a:bodyPr wrap="none" rtlCol="0">
            <a:spAutoFit/>
          </a:bodyPr>
          <a:lstStyle/>
          <a:p>
            <a:r>
              <a:rPr lang="es-MX" i="1" dirty="0"/>
              <a:t>D</a:t>
            </a:r>
            <a:r>
              <a:rPr lang="es-MX" i="1" dirty="0" smtClean="0"/>
              <a:t>esembarco </a:t>
            </a:r>
            <a:r>
              <a:rPr lang="es-MX" i="1" dirty="0"/>
              <a:t>de Claudio en Britania año 43, los romanos ocupan la </a:t>
            </a:r>
            <a:r>
              <a:rPr lang="es-MX" i="1" dirty="0" smtClean="0"/>
              <a:t>costa.</a:t>
            </a:r>
            <a:endParaRPr lang="es-MX" dirty="0"/>
          </a:p>
        </p:txBody>
      </p:sp>
    </p:spTree>
    <p:extLst>
      <p:ext uri="{BB962C8B-B14F-4D97-AF65-F5344CB8AC3E}">
        <p14:creationId xmlns:p14="http://schemas.microsoft.com/office/powerpoint/2010/main" val="3694263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9818" y="3239859"/>
            <a:ext cx="2668326" cy="1917344"/>
          </a:xfrm>
          <a:prstGeom prst="rect">
            <a:avLst/>
          </a:prstGeom>
        </p:spPr>
      </p:pic>
      <p:sp>
        <p:nvSpPr>
          <p:cNvPr id="3" name="2 Marcador de contenido"/>
          <p:cNvSpPr>
            <a:spLocks noGrp="1"/>
          </p:cNvSpPr>
          <p:nvPr>
            <p:ph idx="1"/>
          </p:nvPr>
        </p:nvSpPr>
        <p:spPr>
          <a:xfrm>
            <a:off x="395536" y="286916"/>
            <a:ext cx="7620000" cy="5708104"/>
          </a:xfrm>
        </p:spPr>
        <p:txBody>
          <a:bodyPr/>
          <a:lstStyle/>
          <a:p>
            <a:r>
              <a:rPr lang="es-MX" dirty="0"/>
              <a:t>El impacto combinado de estos dos movimientos ha formado, en efecto, el mundo moderno. </a:t>
            </a:r>
            <a:endParaRPr lang="es-MX" dirty="0" smtClean="0"/>
          </a:p>
          <a:p>
            <a:r>
              <a:rPr lang="es-MX" dirty="0" smtClean="0"/>
              <a:t>Transformaron </a:t>
            </a:r>
            <a:r>
              <a:rPr lang="es-MX" dirty="0"/>
              <a:t>Europa haciendo que pasara de ser una de las sociedades más atrasadas del mundo, como fue el caso hasta por lo menos el siglo xv, a ser la más avanzada, capaz y dispuesta no sólo a marcar el ritmo y la naturaleza del desarrollo del resto del </a:t>
            </a:r>
            <a:r>
              <a:rPr lang="es-MX" dirty="0" smtClean="0"/>
              <a:t>mundo </a:t>
            </a:r>
            <a:r>
              <a:rPr lang="es-MX" dirty="0"/>
              <a:t>sino, también, por muy diversos medios, a </a:t>
            </a:r>
            <a:r>
              <a:rPr lang="es-MX" dirty="0" smtClean="0"/>
              <a:t>imponerle </a:t>
            </a:r>
            <a:r>
              <a:rPr lang="es-MX" dirty="0"/>
              <a:t>cambios radicales.</a:t>
            </a:r>
          </a:p>
          <a:p>
            <a:endParaRPr lang="es-MX" dirty="0"/>
          </a:p>
        </p:txBody>
      </p:sp>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979" y="3242027"/>
            <a:ext cx="2647493" cy="18153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7" y="3212976"/>
            <a:ext cx="2330182" cy="1940465"/>
          </a:xfrm>
          <a:prstGeom prst="rect">
            <a:avLst/>
          </a:prstGeom>
        </p:spPr>
      </p:pic>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5181033"/>
            <a:ext cx="3211163" cy="1463315"/>
          </a:xfrm>
          <a:prstGeom prst="rect">
            <a:avLst/>
          </a:prstGeom>
        </p:spPr>
      </p:pic>
      <p:pic>
        <p:nvPicPr>
          <p:cNvPr id="10" name="9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891" y="5126612"/>
            <a:ext cx="2249051" cy="1626813"/>
          </a:xfrm>
          <a:prstGeom prst="rect">
            <a:avLst/>
          </a:prstGeom>
        </p:spPr>
      </p:pic>
      <p:pic>
        <p:nvPicPr>
          <p:cNvPr id="11" name="10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67147" y="5139618"/>
            <a:ext cx="2572345" cy="1572391"/>
          </a:xfrm>
          <a:prstGeom prst="rect">
            <a:avLst/>
          </a:prstGeom>
        </p:spPr>
      </p:pic>
    </p:spTree>
    <p:extLst>
      <p:ext uri="{BB962C8B-B14F-4D97-AF65-F5344CB8AC3E}">
        <p14:creationId xmlns:p14="http://schemas.microsoft.com/office/powerpoint/2010/main" val="239868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620000" cy="5708104"/>
          </a:xfrm>
        </p:spPr>
        <p:txBody>
          <a:bodyPr/>
          <a:lstStyle/>
          <a:p>
            <a:r>
              <a:rPr lang="es-MX" dirty="0" smtClean="0"/>
              <a:t>Si nos enfocamos en la difusión la cultura europea, el descubrimiento de nuevos territorios y la construcción de imperios “globales” esta se puede ver como una historia de éxito. </a:t>
            </a:r>
          </a:p>
          <a:p>
            <a:r>
              <a:rPr lang="es-MX" dirty="0" smtClean="0"/>
              <a:t>Pero también en este proceso diferentes pueblos tierras y el medio ambiente formaron parte,  por lo tanto ese éxito puede ser medido de diferente manera, haciendo de este proceso una historia mas compleja.</a:t>
            </a:r>
            <a:endParaRPr lang="es-MX" dirty="0"/>
          </a:p>
        </p:txBody>
      </p:sp>
      <p:pic>
        <p:nvPicPr>
          <p:cNvPr id="7" name="6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3789040"/>
            <a:ext cx="4724874" cy="2657742"/>
          </a:xfrm>
          <a:prstGeom prst="rect">
            <a:avLst/>
          </a:prstGeom>
        </p:spPr>
      </p:pic>
    </p:spTree>
    <p:extLst>
      <p:ext uri="{BB962C8B-B14F-4D97-AF65-F5344CB8AC3E}">
        <p14:creationId xmlns:p14="http://schemas.microsoft.com/office/powerpoint/2010/main" val="1320225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620000" cy="5852120"/>
          </a:xfrm>
        </p:spPr>
        <p:txBody>
          <a:bodyPr/>
          <a:lstStyle/>
          <a:p>
            <a:r>
              <a:rPr lang="es-MX" dirty="0" smtClean="0"/>
              <a:t>A lo largo de la mayor parte de la historia Europa ha excepción de la zona mediterránea, el resto fue una zona “atrasada” .</a:t>
            </a:r>
          </a:p>
          <a:p>
            <a:r>
              <a:rPr lang="es-MX" dirty="0" smtClean="0"/>
              <a:t> Los primeros grupos que se dedicaron a la recolección y la caza, se asentaron de forma intermitente, durante la ultima glaciación se cree que la población de Europa no superaba los 100,000 habitantes (5% de la población Mundial).</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9288" y="2873846"/>
            <a:ext cx="5715000" cy="3219450"/>
          </a:xfrm>
          <a:prstGeom prst="rect">
            <a:avLst/>
          </a:prstGeom>
        </p:spPr>
      </p:pic>
      <p:sp>
        <p:nvSpPr>
          <p:cNvPr id="6" name="5 CuadroTexto"/>
          <p:cNvSpPr txBox="1"/>
          <p:nvPr/>
        </p:nvSpPr>
        <p:spPr>
          <a:xfrm>
            <a:off x="1937847" y="6156012"/>
            <a:ext cx="4578369" cy="369332"/>
          </a:xfrm>
          <a:prstGeom prst="rect">
            <a:avLst/>
          </a:prstGeom>
          <a:noFill/>
        </p:spPr>
        <p:txBody>
          <a:bodyPr wrap="none" rtlCol="0">
            <a:spAutoFit/>
          </a:bodyPr>
          <a:lstStyle/>
          <a:p>
            <a:r>
              <a:rPr lang="es-MX" dirty="0" smtClean="0"/>
              <a:t>Pinturas Rupestres en Francia “</a:t>
            </a:r>
            <a:r>
              <a:rPr lang="es-MX" dirty="0" err="1" smtClean="0"/>
              <a:t>Chauvet</a:t>
            </a:r>
            <a:r>
              <a:rPr lang="es-MX" dirty="0"/>
              <a:t> </a:t>
            </a:r>
            <a:r>
              <a:rPr lang="es-MX" dirty="0" smtClean="0"/>
              <a:t>– Pont </a:t>
            </a:r>
            <a:endParaRPr lang="es-MX" dirty="0"/>
          </a:p>
        </p:txBody>
      </p:sp>
    </p:spTree>
    <p:extLst>
      <p:ext uri="{BB962C8B-B14F-4D97-AF65-F5344CB8AC3E}">
        <p14:creationId xmlns:p14="http://schemas.microsoft.com/office/powerpoint/2010/main" val="885717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620000" cy="5852120"/>
          </a:xfrm>
        </p:spPr>
        <p:txBody>
          <a:bodyPr/>
          <a:lstStyle/>
          <a:p>
            <a:r>
              <a:rPr lang="es-MX" dirty="0" smtClean="0"/>
              <a:t>Las sociedades sedentarias , jerárquicas y complejas  se  concentraron en el mediterráneo muchos años después que en Mesopotamia y Egipto.</a:t>
            </a:r>
          </a:p>
          <a:p>
            <a:r>
              <a:rPr lang="es-MX" dirty="0" smtClean="0"/>
              <a:t>La Creta Minoica</a:t>
            </a:r>
          </a:p>
          <a:p>
            <a:r>
              <a:rPr lang="es-MX" dirty="0" smtClean="0"/>
              <a:t>Micenas</a:t>
            </a:r>
          </a:p>
          <a:p>
            <a:r>
              <a:rPr lang="es-MX" dirty="0" smtClean="0"/>
              <a:t>Las ciudades Estado de Grecia (colonias)</a:t>
            </a:r>
          </a:p>
          <a:p>
            <a:r>
              <a:rPr lang="es-MX" dirty="0" smtClean="0"/>
              <a:t>Los imperios de Alejandro Magno (y sucesores</a:t>
            </a:r>
            <a:r>
              <a:rPr lang="es-MX" dirty="0"/>
              <a:t>)</a:t>
            </a:r>
            <a:endParaRPr lang="es-MX" dirty="0" smtClean="0"/>
          </a:p>
          <a:p>
            <a:r>
              <a:rPr lang="es-MX" dirty="0" smtClean="0"/>
              <a:t>Los Etruscos</a:t>
            </a:r>
          </a:p>
          <a:p>
            <a:r>
              <a:rPr lang="es-MX" dirty="0" smtClean="0"/>
              <a:t>Los Cartagineses</a:t>
            </a:r>
            <a:endParaRPr lang="es-MX"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4320452"/>
            <a:ext cx="2714625" cy="1685925"/>
          </a:xfrm>
          <a:prstGeom prst="rect">
            <a:avLst/>
          </a:prstGeom>
        </p:spPr>
      </p:pic>
      <p:sp>
        <p:nvSpPr>
          <p:cNvPr id="6" name="5 CuadroTexto"/>
          <p:cNvSpPr txBox="1"/>
          <p:nvPr/>
        </p:nvSpPr>
        <p:spPr>
          <a:xfrm>
            <a:off x="1465165" y="6021288"/>
            <a:ext cx="1666675" cy="369332"/>
          </a:xfrm>
          <a:prstGeom prst="rect">
            <a:avLst/>
          </a:prstGeom>
          <a:noFill/>
        </p:spPr>
        <p:txBody>
          <a:bodyPr wrap="none" rtlCol="0">
            <a:spAutoFit/>
          </a:bodyPr>
          <a:lstStyle/>
          <a:p>
            <a:r>
              <a:rPr lang="es-MX" dirty="0" smtClean="0"/>
              <a:t>Pintura Minoica</a:t>
            </a:r>
            <a:endParaRPr lang="es-MX" dirty="0"/>
          </a:p>
        </p:txBody>
      </p:sp>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2354" y="3559587"/>
            <a:ext cx="5108118" cy="2681762"/>
          </a:xfrm>
          <a:prstGeom prst="rect">
            <a:avLst/>
          </a:prstGeom>
        </p:spPr>
      </p:pic>
      <p:sp>
        <p:nvSpPr>
          <p:cNvPr id="8" name="7 CuadroTexto"/>
          <p:cNvSpPr txBox="1"/>
          <p:nvPr/>
        </p:nvSpPr>
        <p:spPr>
          <a:xfrm>
            <a:off x="3707904" y="6268670"/>
            <a:ext cx="4759060" cy="307777"/>
          </a:xfrm>
          <a:prstGeom prst="rect">
            <a:avLst/>
          </a:prstGeom>
          <a:noFill/>
        </p:spPr>
        <p:txBody>
          <a:bodyPr wrap="none" rtlCol="0">
            <a:spAutoFit/>
          </a:bodyPr>
          <a:lstStyle/>
          <a:p>
            <a:r>
              <a:rPr lang="es-MX" sz="1400" dirty="0" smtClean="0"/>
              <a:t>Ciudad de Micenas 1400/1200 </a:t>
            </a:r>
            <a:r>
              <a:rPr lang="es-MX" sz="1400" dirty="0"/>
              <a:t>a. </a:t>
            </a:r>
            <a:r>
              <a:rPr lang="es-MX" sz="1400" dirty="0" smtClean="0"/>
              <a:t>c. Edad de Bronce o Micénico</a:t>
            </a:r>
            <a:endParaRPr lang="es-MX" sz="1400" dirty="0"/>
          </a:p>
        </p:txBody>
      </p:sp>
    </p:spTree>
    <p:extLst>
      <p:ext uri="{BB962C8B-B14F-4D97-AF65-F5344CB8AC3E}">
        <p14:creationId xmlns:p14="http://schemas.microsoft.com/office/powerpoint/2010/main" val="25775778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99392"/>
            <a:ext cx="7620000" cy="1143000"/>
          </a:xfrm>
        </p:spPr>
        <p:txBody>
          <a:bodyPr/>
          <a:lstStyle/>
          <a:p>
            <a:r>
              <a:rPr lang="es-MX" dirty="0" smtClean="0"/>
              <a:t>Grecia Antigua</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7" y="836712"/>
            <a:ext cx="5760640" cy="5687099"/>
          </a:xfrm>
          <a:prstGeom prst="rect">
            <a:avLst/>
          </a:prstGeom>
        </p:spPr>
      </p:pic>
      <p:sp>
        <p:nvSpPr>
          <p:cNvPr id="5" name="4 Rectángulo"/>
          <p:cNvSpPr/>
          <p:nvPr/>
        </p:nvSpPr>
        <p:spPr>
          <a:xfrm>
            <a:off x="467544" y="6550223"/>
            <a:ext cx="8568952" cy="307777"/>
          </a:xfrm>
          <a:prstGeom prst="rect">
            <a:avLst/>
          </a:prstGeom>
        </p:spPr>
        <p:txBody>
          <a:bodyPr wrap="square">
            <a:spAutoFit/>
          </a:bodyPr>
          <a:lstStyle/>
          <a:p>
            <a:r>
              <a:rPr lang="es-MX" sz="1400" dirty="0"/>
              <a:t>http://elmitodelahistoria.blogspot.com/2014/10/quienes-eran-los-griegos.html</a:t>
            </a:r>
          </a:p>
        </p:txBody>
      </p:sp>
    </p:spTree>
    <p:extLst>
      <p:ext uri="{BB962C8B-B14F-4D97-AF65-F5344CB8AC3E}">
        <p14:creationId xmlns:p14="http://schemas.microsoft.com/office/powerpoint/2010/main" val="29522708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t="8448"/>
          <a:stretch/>
        </p:blipFill>
        <p:spPr>
          <a:xfrm>
            <a:off x="107504" y="1196752"/>
            <a:ext cx="8856984" cy="5043607"/>
          </a:xfrm>
          <a:prstGeom prst="rect">
            <a:avLst/>
          </a:prstGeom>
        </p:spPr>
      </p:pic>
      <p:sp>
        <p:nvSpPr>
          <p:cNvPr id="5" name="1 Título"/>
          <p:cNvSpPr>
            <a:spLocks noGrp="1"/>
          </p:cNvSpPr>
          <p:nvPr>
            <p:ph type="title"/>
          </p:nvPr>
        </p:nvSpPr>
        <p:spPr>
          <a:xfrm>
            <a:off x="395536" y="116632"/>
            <a:ext cx="7620000" cy="1143000"/>
          </a:xfrm>
        </p:spPr>
        <p:txBody>
          <a:bodyPr/>
          <a:lstStyle/>
          <a:p>
            <a:r>
              <a:rPr lang="es-MX" dirty="0" smtClean="0"/>
              <a:t>El mundo Griego</a:t>
            </a:r>
            <a:endParaRPr lang="es-MX" dirty="0"/>
          </a:p>
        </p:txBody>
      </p:sp>
    </p:spTree>
    <p:extLst>
      <p:ext uri="{BB962C8B-B14F-4D97-AF65-F5344CB8AC3E}">
        <p14:creationId xmlns:p14="http://schemas.microsoft.com/office/powerpoint/2010/main" val="2009420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Alejandro Magno /Imperio</a:t>
            </a:r>
            <a:endParaRPr lang="es-MX"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492" y="1868163"/>
            <a:ext cx="7826297" cy="4513165"/>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9303" y="188640"/>
            <a:ext cx="1809328" cy="1809328"/>
          </a:xfrm>
          <a:prstGeom prst="rect">
            <a:avLst/>
          </a:prstGeom>
        </p:spPr>
      </p:pic>
      <p:sp>
        <p:nvSpPr>
          <p:cNvPr id="6" name="5 Rectángulo"/>
          <p:cNvSpPr/>
          <p:nvPr/>
        </p:nvSpPr>
        <p:spPr>
          <a:xfrm>
            <a:off x="383374" y="6500355"/>
            <a:ext cx="7551712" cy="276999"/>
          </a:xfrm>
          <a:prstGeom prst="rect">
            <a:avLst/>
          </a:prstGeom>
        </p:spPr>
        <p:txBody>
          <a:bodyPr wrap="square">
            <a:spAutoFit/>
          </a:bodyPr>
          <a:lstStyle/>
          <a:p>
            <a:r>
              <a:rPr lang="es-MX" sz="1200" dirty="0"/>
              <a:t>https://www.biografiasyvidas.com/biografia/a/alejandro_magno.htm</a:t>
            </a:r>
          </a:p>
        </p:txBody>
      </p:sp>
    </p:spTree>
    <p:extLst>
      <p:ext uri="{BB962C8B-B14F-4D97-AF65-F5344CB8AC3E}">
        <p14:creationId xmlns:p14="http://schemas.microsoft.com/office/powerpoint/2010/main" val="2936987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7620000" cy="1143000"/>
          </a:xfrm>
        </p:spPr>
        <p:txBody>
          <a:bodyPr/>
          <a:lstStyle/>
          <a:p>
            <a:r>
              <a:rPr lang="es-MX" sz="4000" dirty="0" smtClean="0"/>
              <a:t>Etruscos y </a:t>
            </a:r>
            <a:r>
              <a:rPr lang="es-MX" sz="3600" dirty="0" smtClean="0"/>
              <a:t>Cartagineses</a:t>
            </a:r>
            <a:endParaRPr lang="es-MX" sz="4000"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072" y="980728"/>
            <a:ext cx="2975606" cy="2082924"/>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62344"/>
            <a:ext cx="3491880" cy="4242634"/>
          </a:xfrm>
          <a:prstGeom prst="rect">
            <a:avLst/>
          </a:prstGeom>
        </p:spPr>
      </p:pic>
      <p:sp>
        <p:nvSpPr>
          <p:cNvPr id="6" name="5 CuadroTexto"/>
          <p:cNvSpPr txBox="1"/>
          <p:nvPr/>
        </p:nvSpPr>
        <p:spPr>
          <a:xfrm>
            <a:off x="3443642" y="1135067"/>
            <a:ext cx="1291878" cy="1815882"/>
          </a:xfrm>
          <a:prstGeom prst="rect">
            <a:avLst/>
          </a:prstGeom>
          <a:noFill/>
        </p:spPr>
        <p:txBody>
          <a:bodyPr wrap="square" rtlCol="0">
            <a:spAutoFit/>
          </a:bodyPr>
          <a:lstStyle/>
          <a:p>
            <a:r>
              <a:rPr lang="es-MX" sz="1400" dirty="0"/>
              <a:t>Detalles de figuras en un sarcófago etrusco de una pareja casada conocido como el de los esposos. </a:t>
            </a:r>
          </a:p>
        </p:txBody>
      </p:sp>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974" y="3218492"/>
            <a:ext cx="5614518" cy="3316075"/>
          </a:xfrm>
          <a:prstGeom prst="rect">
            <a:avLst/>
          </a:prstGeom>
        </p:spPr>
      </p:pic>
      <p:sp>
        <p:nvSpPr>
          <p:cNvPr id="8" name="7 Rectángulo"/>
          <p:cNvSpPr/>
          <p:nvPr/>
        </p:nvSpPr>
        <p:spPr>
          <a:xfrm>
            <a:off x="-36512" y="6534567"/>
            <a:ext cx="8334672" cy="276999"/>
          </a:xfrm>
          <a:prstGeom prst="rect">
            <a:avLst/>
          </a:prstGeom>
        </p:spPr>
        <p:txBody>
          <a:bodyPr wrap="square">
            <a:spAutoFit/>
          </a:bodyPr>
          <a:lstStyle/>
          <a:p>
            <a:r>
              <a:rPr lang="es-MX" sz="1200" dirty="0"/>
              <a:t>https://www.narcolepticos.com/adormecimiento/2018/8/30/la-primera-guerra-pnica-cartagineses-contra-romanos</a:t>
            </a:r>
          </a:p>
        </p:txBody>
      </p:sp>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6176" y="4438366"/>
            <a:ext cx="2274991" cy="2420204"/>
          </a:xfrm>
          <a:prstGeom prst="rect">
            <a:avLst/>
          </a:prstGeom>
        </p:spPr>
      </p:pic>
    </p:spTree>
    <p:extLst>
      <p:ext uri="{BB962C8B-B14F-4D97-AF65-F5344CB8AC3E}">
        <p14:creationId xmlns:p14="http://schemas.microsoft.com/office/powerpoint/2010/main" val="1582318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5996136"/>
          </a:xfrm>
        </p:spPr>
        <p:txBody>
          <a:bodyPr/>
          <a:lstStyle/>
          <a:p>
            <a:pPr algn="just"/>
            <a:r>
              <a:rPr lang="es-MX" dirty="0" smtClean="0"/>
              <a:t>Hasta el gran auge de Roma estas civilizaciones europeas no controlaban el norte y el este de Europa.</a:t>
            </a:r>
          </a:p>
          <a:p>
            <a:pPr algn="just"/>
            <a:r>
              <a:rPr lang="es-MX" dirty="0" smtClean="0"/>
              <a:t>En el auge de</a:t>
            </a:r>
            <a:r>
              <a:rPr lang="es-MX" dirty="0" smtClean="0"/>
              <a:t>l </a:t>
            </a:r>
            <a:r>
              <a:rPr lang="es-MX" dirty="0" smtClean="0"/>
              <a:t>Imperio </a:t>
            </a:r>
            <a:r>
              <a:rPr lang="es-MX" dirty="0" smtClean="0"/>
              <a:t>Romano, </a:t>
            </a:r>
            <a:r>
              <a:rPr lang="es-MX" dirty="0" smtClean="0"/>
              <a:t>la población de </a:t>
            </a:r>
            <a:r>
              <a:rPr lang="es-MX" dirty="0" smtClean="0"/>
              <a:t>Europa rondaba </a:t>
            </a:r>
            <a:r>
              <a:rPr lang="es-MX" dirty="0" smtClean="0"/>
              <a:t>los  28 millones de personas (frente al doble en china e India). </a:t>
            </a:r>
          </a:p>
          <a:p>
            <a:pPr algn="just"/>
            <a:r>
              <a:rPr lang="es-MX" dirty="0" smtClean="0"/>
              <a:t>Una cuarta parte de esta población vivía en lo que hoy es Italia.</a:t>
            </a: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3815" y="2924944"/>
            <a:ext cx="5654609" cy="3566752"/>
          </a:xfrm>
          <a:prstGeom prst="rect">
            <a:avLst/>
          </a:prstGeom>
        </p:spPr>
      </p:pic>
      <p:sp>
        <p:nvSpPr>
          <p:cNvPr id="6" name="5 Rectángulo"/>
          <p:cNvSpPr/>
          <p:nvPr/>
        </p:nvSpPr>
        <p:spPr>
          <a:xfrm>
            <a:off x="2756588" y="6491696"/>
            <a:ext cx="3071610" cy="276999"/>
          </a:xfrm>
          <a:prstGeom prst="rect">
            <a:avLst/>
          </a:prstGeom>
        </p:spPr>
        <p:txBody>
          <a:bodyPr wrap="none">
            <a:spAutoFit/>
          </a:bodyPr>
          <a:lstStyle/>
          <a:p>
            <a:r>
              <a:rPr lang="es-MX" sz="1200" dirty="0"/>
              <a:t>https://profeenhistoria.com/imperio-romano/</a:t>
            </a:r>
          </a:p>
        </p:txBody>
      </p:sp>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3179730"/>
            <a:ext cx="2576809" cy="2595215"/>
          </a:xfrm>
          <a:prstGeom prst="rect">
            <a:avLst/>
          </a:prstGeom>
        </p:spPr>
      </p:pic>
      <p:sp>
        <p:nvSpPr>
          <p:cNvPr id="8" name="7 CuadroTexto"/>
          <p:cNvSpPr txBox="1"/>
          <p:nvPr/>
        </p:nvSpPr>
        <p:spPr>
          <a:xfrm>
            <a:off x="107504" y="5824277"/>
            <a:ext cx="2484976" cy="369332"/>
          </a:xfrm>
          <a:prstGeom prst="rect">
            <a:avLst/>
          </a:prstGeom>
          <a:noFill/>
        </p:spPr>
        <p:txBody>
          <a:bodyPr wrap="none" rtlCol="0">
            <a:spAutoFit/>
          </a:bodyPr>
          <a:lstStyle/>
          <a:p>
            <a:r>
              <a:rPr lang="es-MX" dirty="0" smtClean="0"/>
              <a:t>Julio Cesar </a:t>
            </a:r>
            <a:r>
              <a:rPr lang="es-MX" dirty="0"/>
              <a:t>(100-44 a. C.)</a:t>
            </a:r>
          </a:p>
        </p:txBody>
      </p:sp>
    </p:spTree>
    <p:extLst>
      <p:ext uri="{BB962C8B-B14F-4D97-AF65-F5344CB8AC3E}">
        <p14:creationId xmlns:p14="http://schemas.microsoft.com/office/powerpoint/2010/main" val="2473316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Invasiones Germánicas</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1411228"/>
            <a:ext cx="6704652" cy="4682068"/>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1" y="2216630"/>
            <a:ext cx="2318341" cy="2681356"/>
          </a:xfrm>
          <a:prstGeom prst="rect">
            <a:avLst/>
          </a:prstGeom>
        </p:spPr>
      </p:pic>
      <p:sp>
        <p:nvSpPr>
          <p:cNvPr id="6" name="5 Rectángulo"/>
          <p:cNvSpPr/>
          <p:nvPr/>
        </p:nvSpPr>
        <p:spPr>
          <a:xfrm>
            <a:off x="2734345" y="6238237"/>
            <a:ext cx="6376700" cy="307777"/>
          </a:xfrm>
          <a:prstGeom prst="rect">
            <a:avLst/>
          </a:prstGeom>
        </p:spPr>
        <p:txBody>
          <a:bodyPr wrap="square">
            <a:spAutoFit/>
          </a:bodyPr>
          <a:lstStyle/>
          <a:p>
            <a:r>
              <a:rPr lang="es-MX" sz="1400" dirty="0"/>
              <a:t>https://arrecaballo.es/edad-antigua/invasiones-germanicas/los-pueblos-germanicos/</a:t>
            </a:r>
          </a:p>
        </p:txBody>
      </p:sp>
      <p:sp>
        <p:nvSpPr>
          <p:cNvPr id="7" name="6 Rectángulo"/>
          <p:cNvSpPr/>
          <p:nvPr/>
        </p:nvSpPr>
        <p:spPr>
          <a:xfrm>
            <a:off x="153348" y="4778568"/>
            <a:ext cx="2286000" cy="738664"/>
          </a:xfrm>
          <a:prstGeom prst="rect">
            <a:avLst/>
          </a:prstGeom>
        </p:spPr>
        <p:txBody>
          <a:bodyPr wrap="square">
            <a:spAutoFit/>
          </a:bodyPr>
          <a:lstStyle/>
          <a:p>
            <a:r>
              <a:rPr lang="it-IT" sz="1400" i="1" dirty="0"/>
              <a:t>Legionario romano contra guerrero germánico. Autor Giuseppe Rava</a:t>
            </a:r>
            <a:endParaRPr lang="es-MX" sz="1400" dirty="0"/>
          </a:p>
        </p:txBody>
      </p:sp>
    </p:spTree>
    <p:extLst>
      <p:ext uri="{BB962C8B-B14F-4D97-AF65-F5344CB8AC3E}">
        <p14:creationId xmlns:p14="http://schemas.microsoft.com/office/powerpoint/2010/main" val="3192048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20000" cy="5924128"/>
          </a:xfrm>
        </p:spPr>
        <p:txBody>
          <a:bodyPr/>
          <a:lstStyle/>
          <a:p>
            <a:r>
              <a:rPr lang="es-MX" dirty="0" smtClean="0"/>
              <a:t>El hundimiento del Imperio </a:t>
            </a:r>
            <a:r>
              <a:rPr lang="es-MX" dirty="0" smtClean="0"/>
              <a:t>Romano sobre </a:t>
            </a:r>
            <a:r>
              <a:rPr lang="es-MX" dirty="0" smtClean="0"/>
              <a:t>occidente y la perdida de control sobre el este y oeste de Europa en favor de los invasores germanos, supuso la continuación de la zona mediterránea (especialmente en la zona oriental) como sucesora del estado Bizantino.</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5140" y="2552435"/>
            <a:ext cx="6348860" cy="2936348"/>
          </a:xfrm>
          <a:prstGeom prst="rect">
            <a:avLst/>
          </a:prstGeom>
        </p:spPr>
      </p:pic>
      <p:sp>
        <p:nvSpPr>
          <p:cNvPr id="5" name="4 Rectángulo"/>
          <p:cNvSpPr/>
          <p:nvPr/>
        </p:nvSpPr>
        <p:spPr>
          <a:xfrm>
            <a:off x="2809294" y="5565785"/>
            <a:ext cx="6334705" cy="646331"/>
          </a:xfrm>
          <a:prstGeom prst="rect">
            <a:avLst/>
          </a:prstGeom>
        </p:spPr>
        <p:txBody>
          <a:bodyPr wrap="square">
            <a:spAutoFit/>
          </a:bodyPr>
          <a:lstStyle/>
          <a:p>
            <a:r>
              <a:rPr lang="es-MX" sz="1200" dirty="0"/>
              <a:t>El </a:t>
            </a:r>
            <a:r>
              <a:rPr lang="es-MX" sz="1200" b="1" dirty="0"/>
              <a:t>Imperio bizantino</a:t>
            </a:r>
            <a:r>
              <a:rPr lang="es-MX" sz="1200" dirty="0"/>
              <a:t> o </a:t>
            </a:r>
            <a:r>
              <a:rPr lang="es-MX" sz="1200" b="1" dirty="0"/>
              <a:t>Bizancio</a:t>
            </a:r>
            <a:r>
              <a:rPr lang="es-MX" sz="1200" dirty="0"/>
              <a:t> fue la parte oriental del Imperio </a:t>
            </a:r>
            <a:r>
              <a:rPr lang="es-MX" sz="1200" dirty="0" smtClean="0"/>
              <a:t>romano</a:t>
            </a:r>
            <a:r>
              <a:rPr lang="es-MX" sz="1200" dirty="0"/>
              <a:t> </a:t>
            </a:r>
            <a:r>
              <a:rPr lang="es-MX" sz="1200" dirty="0" smtClean="0"/>
              <a:t>que </a:t>
            </a:r>
            <a:r>
              <a:rPr lang="es-MX" sz="1200" dirty="0"/>
              <a:t>pervivió durante toda la Edad </a:t>
            </a:r>
            <a:r>
              <a:rPr lang="es-MX" sz="1200" dirty="0" smtClean="0"/>
              <a:t>Media</a:t>
            </a:r>
            <a:r>
              <a:rPr lang="es-MX" sz="1200" dirty="0"/>
              <a:t> </a:t>
            </a:r>
            <a:r>
              <a:rPr lang="es-MX" sz="1200" dirty="0" smtClean="0"/>
              <a:t>y </a:t>
            </a:r>
            <a:r>
              <a:rPr lang="es-MX" sz="1200" dirty="0"/>
              <a:t>el comienzo del Renacimiento. Este imperio se ubicaba en el Mediterráneo </a:t>
            </a:r>
            <a:r>
              <a:rPr lang="es-MX" sz="1200" dirty="0" smtClean="0"/>
              <a:t>oriental</a:t>
            </a:r>
            <a:r>
              <a:rPr lang="es-MX" sz="1200" dirty="0"/>
              <a:t>.</a:t>
            </a:r>
            <a:r>
              <a:rPr lang="es-MX" sz="1200" dirty="0" smtClean="0"/>
              <a:t> </a:t>
            </a:r>
            <a:r>
              <a:rPr lang="es-MX" sz="1200" dirty="0"/>
              <a:t>Su capital se encontraba en </a:t>
            </a:r>
            <a:r>
              <a:rPr lang="es-MX" sz="1200" dirty="0" smtClean="0"/>
              <a:t>Constantinopla.</a:t>
            </a:r>
            <a:endParaRPr lang="es-MX" sz="1200" dirty="0"/>
          </a:p>
        </p:txBody>
      </p:sp>
      <p:pic>
        <p:nvPicPr>
          <p:cNvPr id="6" name="5 Imagen"/>
          <p:cNvPicPr>
            <a:picLocks noChangeAspect="1"/>
          </p:cNvPicPr>
          <p:nvPr/>
        </p:nvPicPr>
        <p:blipFill rotWithShape="1">
          <a:blip r:embed="rId3">
            <a:extLst>
              <a:ext uri="{28A0092B-C50C-407E-A947-70E740481C1C}">
                <a14:useLocalDpi xmlns:a14="http://schemas.microsoft.com/office/drawing/2010/main" val="0"/>
              </a:ext>
            </a:extLst>
          </a:blip>
          <a:srcRect l="10371" r="12848"/>
          <a:stretch/>
        </p:blipFill>
        <p:spPr>
          <a:xfrm>
            <a:off x="107504" y="2636912"/>
            <a:ext cx="2578426" cy="2448272"/>
          </a:xfrm>
          <a:prstGeom prst="rect">
            <a:avLst/>
          </a:prstGeom>
        </p:spPr>
      </p:pic>
      <p:sp>
        <p:nvSpPr>
          <p:cNvPr id="7" name="6 Rectángulo"/>
          <p:cNvSpPr/>
          <p:nvPr/>
        </p:nvSpPr>
        <p:spPr>
          <a:xfrm>
            <a:off x="129426" y="5196452"/>
            <a:ext cx="2578426" cy="1384995"/>
          </a:xfrm>
          <a:prstGeom prst="rect">
            <a:avLst/>
          </a:prstGeom>
        </p:spPr>
        <p:txBody>
          <a:bodyPr wrap="square">
            <a:spAutoFit/>
          </a:bodyPr>
          <a:lstStyle/>
          <a:p>
            <a:r>
              <a:rPr lang="es-MX" sz="1200" dirty="0"/>
              <a:t>El escudo del Imperio bizantino, cuando gobernaban los Paleólogos, hace referencia al papel político y religioso del emperador; el águila bicéfala porta en una pata un orbe o una cruz (la </a:t>
            </a:r>
            <a:r>
              <a:rPr lang="es-MX" sz="1200" dirty="0" smtClean="0"/>
              <a:t>Iglesia</a:t>
            </a:r>
            <a:r>
              <a:rPr lang="es-MX" sz="1200" dirty="0"/>
              <a:t>)</a:t>
            </a:r>
            <a:r>
              <a:rPr lang="es-MX" sz="1200" dirty="0" smtClean="0"/>
              <a:t>; </a:t>
            </a:r>
            <a:r>
              <a:rPr lang="es-MX" sz="1200" dirty="0"/>
              <a:t>y en la otra, una espada (Estado).</a:t>
            </a:r>
          </a:p>
        </p:txBody>
      </p:sp>
    </p:spTree>
    <p:extLst>
      <p:ext uri="{BB962C8B-B14F-4D97-AF65-F5344CB8AC3E}">
        <p14:creationId xmlns:p14="http://schemas.microsoft.com/office/powerpoint/2010/main" val="3200309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620000" cy="5708104"/>
          </a:xfrm>
        </p:spPr>
        <p:txBody>
          <a:bodyPr/>
          <a:lstStyle/>
          <a:p>
            <a:pPr algn="just"/>
            <a:r>
              <a:rPr lang="es-MX" dirty="0" smtClean="0"/>
              <a:t>El auge del Islam y el establecimiento del imperio Omeya(que se extendía desde India occidental hasta el sur de España) como la sociedad mas sofisticada y avanzada del mundo occidental reforzó esta tendencia.</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298" y="2420888"/>
            <a:ext cx="6335650" cy="3384376"/>
          </a:xfrm>
          <a:prstGeom prst="rect">
            <a:avLst/>
          </a:prstGeom>
        </p:spPr>
      </p:pic>
      <p:sp>
        <p:nvSpPr>
          <p:cNvPr id="5" name="4 Rectángulo"/>
          <p:cNvSpPr/>
          <p:nvPr/>
        </p:nvSpPr>
        <p:spPr>
          <a:xfrm>
            <a:off x="125760" y="4581127"/>
            <a:ext cx="2141984" cy="954107"/>
          </a:xfrm>
          <a:prstGeom prst="rect">
            <a:avLst/>
          </a:prstGeom>
        </p:spPr>
        <p:txBody>
          <a:bodyPr wrap="square">
            <a:spAutoFit/>
          </a:bodyPr>
          <a:lstStyle/>
          <a:p>
            <a:r>
              <a:rPr lang="es-MX" sz="1400" dirty="0"/>
              <a:t>La mezquita de Córdoba, el monumento más conocido de los Omeyas de occidente.</a:t>
            </a:r>
          </a:p>
        </p:txBody>
      </p:sp>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425661"/>
            <a:ext cx="2778297" cy="1969350"/>
          </a:xfrm>
          <a:prstGeom prst="rect">
            <a:avLst/>
          </a:prstGeom>
        </p:spPr>
      </p:pic>
      <p:sp>
        <p:nvSpPr>
          <p:cNvPr id="7" name="6 Rectángulo"/>
          <p:cNvSpPr/>
          <p:nvPr/>
        </p:nvSpPr>
        <p:spPr>
          <a:xfrm>
            <a:off x="2799421" y="5805264"/>
            <a:ext cx="3606115" cy="338554"/>
          </a:xfrm>
          <a:prstGeom prst="rect">
            <a:avLst/>
          </a:prstGeom>
        </p:spPr>
        <p:txBody>
          <a:bodyPr wrap="none">
            <a:spAutoFit/>
          </a:bodyPr>
          <a:lstStyle/>
          <a:p>
            <a:r>
              <a:rPr lang="es-MX" sz="1600" dirty="0"/>
              <a:t>https://</a:t>
            </a:r>
            <a:r>
              <a:rPr lang="es-MX" sz="1400" dirty="0"/>
              <a:t>es.wikipedia.org/wiki/Califato_Omeya</a:t>
            </a:r>
            <a:endParaRPr lang="es-MX" sz="1600" dirty="0"/>
          </a:p>
        </p:txBody>
      </p:sp>
    </p:spTree>
    <p:extLst>
      <p:ext uri="{BB962C8B-B14F-4D97-AF65-F5344CB8AC3E}">
        <p14:creationId xmlns:p14="http://schemas.microsoft.com/office/powerpoint/2010/main" val="10501469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Europa Medieval</a:t>
            </a:r>
            <a:endParaRPr lang="es-MX" dirty="0"/>
          </a:p>
        </p:txBody>
      </p:sp>
      <p:sp>
        <p:nvSpPr>
          <p:cNvPr id="3" name="2 Marcador de contenido"/>
          <p:cNvSpPr>
            <a:spLocks noGrp="1"/>
          </p:cNvSpPr>
          <p:nvPr>
            <p:ph idx="1"/>
          </p:nvPr>
        </p:nvSpPr>
        <p:spPr>
          <a:xfrm>
            <a:off x="251519" y="1412776"/>
            <a:ext cx="5008339" cy="5328592"/>
          </a:xfrm>
        </p:spPr>
        <p:txBody>
          <a:bodyPr>
            <a:normAutofit/>
          </a:bodyPr>
          <a:lstStyle/>
          <a:p>
            <a:pPr algn="just"/>
            <a:r>
              <a:rPr lang="es-MX" dirty="0" smtClean="0"/>
              <a:t>La Europa medieval aún era en sus comienzos un inmenso desierto con pequeñas aldeas. </a:t>
            </a:r>
          </a:p>
          <a:p>
            <a:pPr algn="just"/>
            <a:r>
              <a:rPr lang="es-MX" dirty="0" smtClean="0"/>
              <a:t>Aproximadamente 36 millones de personas Vivian en Europa en el año 1000, unos 5 millones en Francia y 4 millones en Alemania, Inglaterra 1 millón y medio de habitantes.</a:t>
            </a:r>
          </a:p>
          <a:p>
            <a:pPr algn="just"/>
            <a:r>
              <a:rPr lang="es-MX" dirty="0" smtClean="0"/>
              <a:t>Su </a:t>
            </a:r>
            <a:r>
              <a:rPr lang="es-MX" dirty="0"/>
              <a:t>condado más densamente </a:t>
            </a:r>
            <a:r>
              <a:rPr lang="es-MX" dirty="0" smtClean="0"/>
              <a:t>poblado </a:t>
            </a:r>
            <a:r>
              <a:rPr lang="es-MX" dirty="0"/>
              <a:t>(Norfolk) </a:t>
            </a:r>
            <a:r>
              <a:rPr lang="es-MX" dirty="0" smtClean="0"/>
              <a:t>tenía una población </a:t>
            </a:r>
            <a:r>
              <a:rPr lang="es-MX" dirty="0"/>
              <a:t>de unas 100.000 personas, </a:t>
            </a:r>
            <a:r>
              <a:rPr lang="es-MX" dirty="0" smtClean="0"/>
              <a:t>mientras </a:t>
            </a:r>
            <a:r>
              <a:rPr lang="es-MX" dirty="0"/>
              <a:t>que </a:t>
            </a:r>
            <a:r>
              <a:rPr lang="es-MX" dirty="0" smtClean="0"/>
              <a:t>otros como </a:t>
            </a:r>
            <a:r>
              <a:rPr lang="es-MX" dirty="0"/>
              <a:t>Kent, Hampshire, Sussex y Wiltshire tenían 40.000 (el </a:t>
            </a:r>
            <a:r>
              <a:rPr lang="es-MX" dirty="0" smtClean="0"/>
              <a:t>equivalente </a:t>
            </a:r>
            <a:r>
              <a:rPr lang="es-MX" dirty="0"/>
              <a:t>a un pueblo moderno</a:t>
            </a:r>
            <a:r>
              <a:rPr lang="es-MX" dirty="0" smtClean="0"/>
              <a:t>).</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9859" y="1844824"/>
            <a:ext cx="3748551" cy="3672408"/>
          </a:xfrm>
          <a:prstGeom prst="rect">
            <a:avLst/>
          </a:prstGeom>
        </p:spPr>
      </p:pic>
    </p:spTree>
    <p:extLst>
      <p:ext uri="{BB962C8B-B14F-4D97-AF65-F5344CB8AC3E}">
        <p14:creationId xmlns:p14="http://schemas.microsoft.com/office/powerpoint/2010/main" val="3215684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20000" cy="5924128"/>
          </a:xfrm>
        </p:spPr>
        <p:txBody>
          <a:bodyPr/>
          <a:lstStyle/>
          <a:p>
            <a:pPr algn="just"/>
            <a:r>
              <a:rPr lang="es-MX" dirty="0"/>
              <a:t>Fue en los </a:t>
            </a:r>
            <a:r>
              <a:rPr lang="es-MX" dirty="0" smtClean="0"/>
              <a:t>trescientos años </a:t>
            </a:r>
            <a:r>
              <a:rPr lang="es-MX" dirty="0"/>
              <a:t>que comienzan en el 1000 cuando se produjo una </a:t>
            </a:r>
            <a:r>
              <a:rPr lang="es-MX" dirty="0" smtClean="0"/>
              <a:t>enorme expansión </a:t>
            </a:r>
            <a:r>
              <a:rPr lang="es-MX" dirty="0"/>
              <a:t>de la zona colonizada y una transformación del </a:t>
            </a:r>
            <a:r>
              <a:rPr lang="es-MX" dirty="0" smtClean="0"/>
              <a:t>paisaje </a:t>
            </a:r>
            <a:r>
              <a:rPr lang="es-MX" dirty="0"/>
              <a:t>europeo. La fuerza motriz que hubo detrás de esta </a:t>
            </a:r>
            <a:r>
              <a:rPr lang="es-MX" dirty="0" smtClean="0"/>
              <a:t>expansión </a:t>
            </a:r>
            <a:r>
              <a:rPr lang="es-MX" dirty="0"/>
              <a:t>fue un aumento muy rápido de la población de los 36 </a:t>
            </a:r>
            <a:r>
              <a:rPr lang="es-MX" dirty="0" smtClean="0"/>
              <a:t>millones </a:t>
            </a:r>
            <a:r>
              <a:rPr lang="es-MX" dirty="0"/>
              <a:t>del año 1000 a más de 45 millones en 1100, más de 60 </a:t>
            </a:r>
            <a:r>
              <a:rPr lang="es-MX" dirty="0" smtClean="0"/>
              <a:t>millones </a:t>
            </a:r>
            <a:r>
              <a:rPr lang="es-MX" dirty="0"/>
              <a:t>en 1200 y unos 80 millones en 1300. Esta duplicación </a:t>
            </a:r>
            <a:r>
              <a:rPr lang="es-MX" dirty="0" smtClean="0"/>
              <a:t>de la </a:t>
            </a:r>
            <a:r>
              <a:rPr lang="es-MX" dirty="0"/>
              <a:t>población hizo necesaria una enorme cantidad de nuevas </a:t>
            </a:r>
            <a:r>
              <a:rPr lang="es-MX" dirty="0" smtClean="0"/>
              <a:t>tierras </a:t>
            </a:r>
            <a:r>
              <a:rPr lang="es-MX" dirty="0"/>
              <a:t>para producir alimentos suficientes.</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3645024"/>
            <a:ext cx="2592288" cy="2810069"/>
          </a:xfrm>
          <a:prstGeom prst="rect">
            <a:avLst/>
          </a:prstGeom>
        </p:spPr>
      </p:pic>
      <p:sp>
        <p:nvSpPr>
          <p:cNvPr id="5" name="4 Rectángulo"/>
          <p:cNvSpPr/>
          <p:nvPr/>
        </p:nvSpPr>
        <p:spPr>
          <a:xfrm>
            <a:off x="611560" y="6546049"/>
            <a:ext cx="8136904" cy="276999"/>
          </a:xfrm>
          <a:prstGeom prst="rect">
            <a:avLst/>
          </a:prstGeom>
        </p:spPr>
        <p:txBody>
          <a:bodyPr wrap="square">
            <a:spAutoFit/>
          </a:bodyPr>
          <a:lstStyle/>
          <a:p>
            <a:r>
              <a:rPr lang="es-MX" sz="1200" dirty="0"/>
              <a:t>https://sites.google.com/site/historiaalimentacion/la-gastronoma-en-la-edad-media</a:t>
            </a:r>
          </a:p>
        </p:txBody>
      </p:sp>
    </p:spTree>
    <p:extLst>
      <p:ext uri="{BB962C8B-B14F-4D97-AF65-F5344CB8AC3E}">
        <p14:creationId xmlns:p14="http://schemas.microsoft.com/office/powerpoint/2010/main" val="371334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8358" y="116632"/>
            <a:ext cx="7620000" cy="1143000"/>
          </a:xfrm>
        </p:spPr>
        <p:txBody>
          <a:bodyPr/>
          <a:lstStyle/>
          <a:p>
            <a:r>
              <a:rPr lang="es-MX" dirty="0" smtClean="0"/>
              <a:t>El Clareo </a:t>
            </a:r>
            <a:endParaRPr lang="es-MX" dirty="0"/>
          </a:p>
        </p:txBody>
      </p:sp>
      <p:sp>
        <p:nvSpPr>
          <p:cNvPr id="3" name="2 Marcador de contenido"/>
          <p:cNvSpPr>
            <a:spLocks noGrp="1"/>
          </p:cNvSpPr>
          <p:nvPr>
            <p:ph idx="1"/>
          </p:nvPr>
        </p:nvSpPr>
        <p:spPr>
          <a:xfrm>
            <a:off x="395536" y="1124744"/>
            <a:ext cx="7620000" cy="4800600"/>
          </a:xfrm>
        </p:spPr>
        <p:txBody>
          <a:bodyPr>
            <a:normAutofit/>
          </a:bodyPr>
          <a:lstStyle/>
          <a:p>
            <a:r>
              <a:rPr lang="es-MX" dirty="0"/>
              <a:t>El ecosistema natural de la mayor parte del norte y el </a:t>
            </a:r>
            <a:r>
              <a:rPr lang="es-MX" dirty="0" smtClean="0"/>
              <a:t>oeste de </a:t>
            </a:r>
            <a:r>
              <a:rPr lang="es-MX" dirty="0"/>
              <a:t>Europa es el bosque templado, donde predomina el roble </a:t>
            </a:r>
            <a:r>
              <a:rPr lang="es-MX" dirty="0" smtClean="0"/>
              <a:t>y también </a:t>
            </a:r>
            <a:r>
              <a:rPr lang="es-MX" dirty="0"/>
              <a:t>tienen importancia el olmo, la haya y el tilo</a:t>
            </a:r>
            <a:r>
              <a:rPr lang="es-MX" dirty="0" smtClean="0"/>
              <a:t>.</a:t>
            </a:r>
          </a:p>
          <a:p>
            <a:r>
              <a:rPr lang="es-MX" dirty="0" smtClean="0"/>
              <a:t> En sus primeras </a:t>
            </a:r>
            <a:r>
              <a:rPr lang="es-MX" dirty="0"/>
              <a:t>fases, la agricultura europea se basaba en un sistema </a:t>
            </a:r>
            <a:r>
              <a:rPr lang="es-MX" dirty="0" smtClean="0"/>
              <a:t>de tala </a:t>
            </a:r>
            <a:r>
              <a:rPr lang="es-MX" dirty="0"/>
              <a:t>y quema: se hacían </a:t>
            </a:r>
            <a:r>
              <a:rPr lang="es-MX" dirty="0" err="1"/>
              <a:t>cláreos</a:t>
            </a:r>
            <a:r>
              <a:rPr lang="es-MX" dirty="0"/>
              <a:t> y se cultivaba el suelo unos </a:t>
            </a:r>
            <a:r>
              <a:rPr lang="es-MX" dirty="0" smtClean="0"/>
              <a:t>cuantos </a:t>
            </a:r>
            <a:r>
              <a:rPr lang="es-MX" dirty="0"/>
              <a:t>años y después se dejaba que volviese a crecer una vez </a:t>
            </a:r>
            <a:r>
              <a:rPr lang="es-MX" dirty="0" smtClean="0"/>
              <a:t>que la </a:t>
            </a:r>
            <a:r>
              <a:rPr lang="es-MX" dirty="0"/>
              <a:t>fertilidad inicial había descendido.</a:t>
            </a:r>
            <a:endParaRPr lang="es-MX" dirty="0" smtClean="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3755412"/>
            <a:ext cx="4968552" cy="2794811"/>
          </a:xfrm>
          <a:prstGeom prst="rect">
            <a:avLst/>
          </a:prstGeom>
        </p:spPr>
      </p:pic>
      <p:sp>
        <p:nvSpPr>
          <p:cNvPr id="5" name="4 Rectángulo"/>
          <p:cNvSpPr/>
          <p:nvPr/>
        </p:nvSpPr>
        <p:spPr>
          <a:xfrm>
            <a:off x="1619672" y="6525344"/>
            <a:ext cx="6102424" cy="307777"/>
          </a:xfrm>
          <a:prstGeom prst="rect">
            <a:avLst/>
          </a:prstGeom>
        </p:spPr>
        <p:txBody>
          <a:bodyPr wrap="square">
            <a:spAutoFit/>
          </a:bodyPr>
          <a:lstStyle/>
          <a:p>
            <a:r>
              <a:rPr lang="es-MX" sz="1400" dirty="0"/>
              <a:t>Bosque de </a:t>
            </a:r>
            <a:r>
              <a:rPr lang="es-MX" sz="1400" dirty="0" err="1"/>
              <a:t>Dean</a:t>
            </a:r>
            <a:r>
              <a:rPr lang="es-MX" sz="1400" dirty="0"/>
              <a:t> sirvió como coto de caza para la monarquía.</a:t>
            </a:r>
            <a:endParaRPr lang="es-MX" sz="1400" dirty="0"/>
          </a:p>
        </p:txBody>
      </p:sp>
    </p:spTree>
    <p:extLst>
      <p:ext uri="{BB962C8B-B14F-4D97-AF65-F5344CB8AC3E}">
        <p14:creationId xmlns:p14="http://schemas.microsoft.com/office/powerpoint/2010/main" val="2811360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60648"/>
            <a:ext cx="7620000" cy="3312368"/>
          </a:xfrm>
        </p:spPr>
        <p:txBody>
          <a:bodyPr/>
          <a:lstStyle/>
          <a:p>
            <a:r>
              <a:rPr lang="es-MX" dirty="0"/>
              <a:t>Sólo con el lento </a:t>
            </a:r>
            <a:r>
              <a:rPr lang="es-MX" dirty="0" smtClean="0"/>
              <a:t>crecimiento </a:t>
            </a:r>
            <a:r>
              <a:rPr lang="es-MX" dirty="0"/>
              <a:t>de la población se establecieron campos permanentes</a:t>
            </a:r>
            <a:r>
              <a:rPr lang="es-MX" dirty="0" smtClean="0"/>
              <a:t>.</a:t>
            </a:r>
          </a:p>
          <a:p>
            <a:r>
              <a:rPr lang="es-MX" dirty="0"/>
              <a:t>Aún en el siglo </a:t>
            </a:r>
            <a:r>
              <a:rPr lang="es-MX" dirty="0" smtClean="0"/>
              <a:t>xviii, </a:t>
            </a:r>
            <a:r>
              <a:rPr lang="es-MX" dirty="0"/>
              <a:t>muchas zonas de Suecia y </a:t>
            </a:r>
            <a:r>
              <a:rPr lang="es-MX" dirty="0" smtClean="0"/>
              <a:t>Finlandia </a:t>
            </a:r>
            <a:r>
              <a:rPr lang="es-MX" dirty="0"/>
              <a:t>realizaban sus cultivos talando árboles </a:t>
            </a:r>
            <a:r>
              <a:rPr lang="es-MX" dirty="0" smtClean="0"/>
              <a:t>cultivando cosechas </a:t>
            </a:r>
            <a:r>
              <a:rPr lang="es-MX" dirty="0"/>
              <a:t>durante cuatro o seis años y dejando después que </a:t>
            </a:r>
            <a:r>
              <a:rPr lang="es-MX" dirty="0" smtClean="0"/>
              <a:t>la tierra </a:t>
            </a:r>
            <a:r>
              <a:rPr lang="es-MX" dirty="0"/>
              <a:t>se convirtiera en monte bajo y finalmente en bosque. </a:t>
            </a:r>
            <a:r>
              <a:rPr lang="es-MX" dirty="0" smtClean="0"/>
              <a:t>De esta </a:t>
            </a:r>
            <a:r>
              <a:rPr lang="es-MX" dirty="0"/>
              <a:t>forma, el mismo suelo sólo se ponía en uso unas cuatro </a:t>
            </a:r>
            <a:r>
              <a:rPr lang="es-MX" dirty="0" smtClean="0"/>
              <a:t>veces </a:t>
            </a:r>
            <a:r>
              <a:rPr lang="es-MX" dirty="0"/>
              <a:t>por siglo.</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023678"/>
            <a:ext cx="5180753" cy="3429658"/>
          </a:xfrm>
          <a:prstGeom prst="rect">
            <a:avLst/>
          </a:prstGeom>
        </p:spPr>
      </p:pic>
      <p:sp>
        <p:nvSpPr>
          <p:cNvPr id="5" name="4 Rectángulo"/>
          <p:cNvSpPr/>
          <p:nvPr/>
        </p:nvSpPr>
        <p:spPr>
          <a:xfrm>
            <a:off x="501636" y="6467254"/>
            <a:ext cx="7992888" cy="461665"/>
          </a:xfrm>
          <a:prstGeom prst="rect">
            <a:avLst/>
          </a:prstGeom>
        </p:spPr>
        <p:txBody>
          <a:bodyPr wrap="square">
            <a:spAutoFit/>
          </a:bodyPr>
          <a:lstStyle/>
          <a:p>
            <a:r>
              <a:rPr lang="es-MX" sz="1200" dirty="0" err="1"/>
              <a:t>A</a:t>
            </a:r>
            <a:r>
              <a:rPr lang="es-MX" sz="1200" dirty="0" err="1" smtClean="0"/>
              <a:t>rea</a:t>
            </a:r>
            <a:r>
              <a:rPr lang="es-MX" sz="1200" dirty="0" smtClean="0"/>
              <a:t> </a:t>
            </a:r>
            <a:r>
              <a:rPr lang="es-MX" sz="1200" dirty="0"/>
              <a:t>forestal de 7.000 hectáreas situada a 30 kilómetros de Rennes, en el corazón de Bretaña. El lugar lleva habitado más de 5.000 años, desde el </a:t>
            </a:r>
            <a:r>
              <a:rPr lang="es-MX" sz="1200" dirty="0" smtClean="0"/>
              <a:t>neolítico.</a:t>
            </a:r>
            <a:endParaRPr lang="es-MX" sz="1200" dirty="0"/>
          </a:p>
        </p:txBody>
      </p:sp>
    </p:spTree>
    <p:extLst>
      <p:ext uri="{BB962C8B-B14F-4D97-AF65-F5344CB8AC3E}">
        <p14:creationId xmlns:p14="http://schemas.microsoft.com/office/powerpoint/2010/main" val="3548742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5996136"/>
          </a:xfrm>
        </p:spPr>
        <p:txBody>
          <a:bodyPr/>
          <a:lstStyle/>
          <a:p>
            <a:r>
              <a:rPr lang="es-MX" dirty="0" smtClean="0"/>
              <a:t>El clareo  fue </a:t>
            </a:r>
            <a:r>
              <a:rPr lang="es-MX" dirty="0"/>
              <a:t>un </a:t>
            </a:r>
            <a:r>
              <a:rPr lang="es-MX" dirty="0" smtClean="0"/>
              <a:t>proceso </a:t>
            </a:r>
            <a:r>
              <a:rPr lang="es-MX" dirty="0"/>
              <a:t>que ocurrió a lo largo de muchos </a:t>
            </a:r>
            <a:r>
              <a:rPr lang="es-MX" dirty="0" smtClean="0"/>
              <a:t>siglos. Los bosques cubrían </a:t>
            </a:r>
            <a:r>
              <a:rPr lang="es-MX" dirty="0"/>
              <a:t>originalmente alrededor del </a:t>
            </a:r>
            <a:r>
              <a:rPr lang="es-MX" b="1" dirty="0"/>
              <a:t>95</a:t>
            </a:r>
            <a:r>
              <a:rPr lang="es-MX" dirty="0"/>
              <a:t> por ciento del oeste y </a:t>
            </a:r>
            <a:r>
              <a:rPr lang="es-MX" dirty="0" smtClean="0"/>
              <a:t>el centro </a:t>
            </a:r>
            <a:r>
              <a:rPr lang="es-MX" dirty="0"/>
              <a:t>de Europa. A finales del gran período de colonización </a:t>
            </a:r>
            <a:r>
              <a:rPr lang="es-MX" dirty="0" smtClean="0"/>
              <a:t>medieval </a:t>
            </a:r>
            <a:r>
              <a:rPr lang="es-MX" dirty="0"/>
              <a:t>este porcentaje se había reducido a alrededor del </a:t>
            </a:r>
            <a:r>
              <a:rPr lang="es-MX" b="1" dirty="0"/>
              <a:t>20</a:t>
            </a:r>
            <a:r>
              <a:rPr lang="es-MX" dirty="0"/>
              <a:t> </a:t>
            </a:r>
            <a:r>
              <a:rPr lang="es-MX" dirty="0" smtClean="0"/>
              <a:t>por ciento</a:t>
            </a:r>
            <a:r>
              <a:rPr lang="es-MX" dirty="0"/>
              <a:t>.</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4864"/>
            <a:ext cx="9144000" cy="3869055"/>
          </a:xfrm>
          <a:prstGeom prst="rect">
            <a:avLst/>
          </a:prstGeom>
        </p:spPr>
      </p:pic>
    </p:spTree>
    <p:extLst>
      <p:ext uri="{BB962C8B-B14F-4D97-AF65-F5344CB8AC3E}">
        <p14:creationId xmlns:p14="http://schemas.microsoft.com/office/powerpoint/2010/main" val="659460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620000" cy="5852120"/>
          </a:xfrm>
        </p:spPr>
        <p:txBody>
          <a:bodyPr/>
          <a:lstStyle/>
          <a:p>
            <a:r>
              <a:rPr lang="es-MX" dirty="0" smtClean="0"/>
              <a:t>El clareo era </a:t>
            </a:r>
            <a:r>
              <a:rPr lang="es-MX" dirty="0"/>
              <a:t>casi total hacia el 1080, y gran </a:t>
            </a:r>
            <a:r>
              <a:rPr lang="es-MX" dirty="0" smtClean="0"/>
              <a:t>parte del </a:t>
            </a:r>
            <a:r>
              <a:rPr lang="es-MX" dirty="0"/>
              <a:t>suroeste de Inglaterra había sido aclarado hacia el año </a:t>
            </a:r>
            <a:r>
              <a:rPr lang="es-MX" dirty="0" smtClean="0"/>
              <a:t>1086, cuando </a:t>
            </a:r>
            <a:r>
              <a:rPr lang="es-MX" dirty="0"/>
              <a:t>los nuevos gobernantes normandos elaboraron el </a:t>
            </a:r>
            <a:r>
              <a:rPr lang="es-MX" i="1" dirty="0" err="1" smtClean="0"/>
              <a:t>Domesday</a:t>
            </a:r>
            <a:r>
              <a:rPr lang="es-MX" i="1" dirty="0" smtClean="0"/>
              <a:t> Book.</a:t>
            </a:r>
            <a:endParaRPr lang="es-MX"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2060848"/>
            <a:ext cx="3111309" cy="3861048"/>
          </a:xfrm>
          <a:prstGeom prst="rect">
            <a:avLst/>
          </a:prstGeom>
        </p:spPr>
      </p:pic>
      <p:sp>
        <p:nvSpPr>
          <p:cNvPr id="5" name="4 Rectángulo"/>
          <p:cNvSpPr/>
          <p:nvPr/>
        </p:nvSpPr>
        <p:spPr>
          <a:xfrm>
            <a:off x="683568" y="5921896"/>
            <a:ext cx="7458948" cy="523220"/>
          </a:xfrm>
          <a:prstGeom prst="rect">
            <a:avLst/>
          </a:prstGeom>
        </p:spPr>
        <p:txBody>
          <a:bodyPr wrap="square">
            <a:spAutoFit/>
          </a:bodyPr>
          <a:lstStyle/>
          <a:p>
            <a:pPr algn="just"/>
            <a:r>
              <a:rPr lang="es-MX" sz="1400" b="1" dirty="0" smtClean="0"/>
              <a:t>Guillermo </a:t>
            </a:r>
            <a:r>
              <a:rPr lang="es-MX" sz="1400" b="1" dirty="0"/>
              <a:t>el </a:t>
            </a:r>
            <a:r>
              <a:rPr lang="es-MX" sz="1400" b="1" dirty="0" smtClean="0"/>
              <a:t>Conquistador, creo el </a:t>
            </a:r>
            <a:r>
              <a:rPr lang="es-MX" sz="1400" b="1" dirty="0" err="1" smtClean="0"/>
              <a:t>Domesday</a:t>
            </a:r>
            <a:r>
              <a:rPr lang="es-MX" sz="1400" b="1" dirty="0" smtClean="0"/>
              <a:t> Book, donde se recogían los nombres </a:t>
            </a:r>
            <a:r>
              <a:rPr lang="es-MX" sz="1400" b="1" dirty="0"/>
              <a:t>de los terratenientes de Inglaterra, indicando el valor y la </a:t>
            </a:r>
            <a:r>
              <a:rPr lang="es-MX" sz="1400" b="1" dirty="0" smtClean="0"/>
              <a:t>extensión de </a:t>
            </a:r>
            <a:r>
              <a:rPr lang="es-MX" sz="1400" b="1" dirty="0"/>
              <a:t>sus </a:t>
            </a:r>
            <a:r>
              <a:rPr lang="es-MX" sz="1400" b="1" dirty="0" smtClean="0"/>
              <a:t>posesiones.</a:t>
            </a:r>
            <a:endParaRPr lang="es-MX" sz="1400" dirty="0"/>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5140" y="2106101"/>
            <a:ext cx="3977376" cy="3815795"/>
          </a:xfrm>
          <a:prstGeom prst="rect">
            <a:avLst/>
          </a:prstGeom>
        </p:spPr>
      </p:pic>
    </p:spTree>
    <p:extLst>
      <p:ext uri="{BB962C8B-B14F-4D97-AF65-F5344CB8AC3E}">
        <p14:creationId xmlns:p14="http://schemas.microsoft.com/office/powerpoint/2010/main" val="3410044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2508"/>
            <a:ext cx="5983569" cy="4054564"/>
          </a:xfrm>
          <a:prstGeom prst="rect">
            <a:avLst/>
          </a:prstGeom>
        </p:spPr>
      </p:pic>
      <p:sp>
        <p:nvSpPr>
          <p:cNvPr id="6" name="5 Rectángulo"/>
          <p:cNvSpPr/>
          <p:nvPr/>
        </p:nvSpPr>
        <p:spPr>
          <a:xfrm>
            <a:off x="306759" y="6093296"/>
            <a:ext cx="8136905" cy="646331"/>
          </a:xfrm>
          <a:prstGeom prst="rect">
            <a:avLst/>
          </a:prstGeom>
        </p:spPr>
        <p:txBody>
          <a:bodyPr wrap="square">
            <a:spAutoFit/>
          </a:bodyPr>
          <a:lstStyle/>
          <a:p>
            <a:r>
              <a:rPr lang="es-MX" i="1" dirty="0"/>
              <a:t>Batalla de Falkirk 1289. Los </a:t>
            </a:r>
            <a:r>
              <a:rPr lang="es-MX" i="1" dirty="0" err="1"/>
              <a:t>schiltrons</a:t>
            </a:r>
            <a:r>
              <a:rPr lang="es-MX" i="1" dirty="0"/>
              <a:t> escoceses protegidos por estacas aguantan el ataque de la </a:t>
            </a:r>
            <a:r>
              <a:rPr lang="es-MX" i="1" dirty="0" smtClean="0"/>
              <a:t>caballería, </a:t>
            </a:r>
            <a:r>
              <a:rPr lang="es-MX" i="1" dirty="0"/>
              <a:t>que se replegó dando paso a los </a:t>
            </a:r>
            <a:r>
              <a:rPr lang="es-MX" i="1" dirty="0" smtClean="0"/>
              <a:t>arqueros.</a:t>
            </a:r>
            <a:endParaRPr lang="es-MX" dirty="0"/>
          </a:p>
        </p:txBody>
      </p:sp>
      <p:pic>
        <p:nvPicPr>
          <p:cNvPr id="9" name="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1" y="3573016"/>
            <a:ext cx="5983569" cy="2526251"/>
          </a:xfrm>
          <a:prstGeom prst="rect">
            <a:avLst/>
          </a:prstGeom>
        </p:spPr>
      </p:pic>
    </p:spTree>
    <p:extLst>
      <p:ext uri="{BB962C8B-B14F-4D97-AF65-F5344CB8AC3E}">
        <p14:creationId xmlns:p14="http://schemas.microsoft.com/office/powerpoint/2010/main" val="619992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5996136"/>
          </a:xfrm>
        </p:spPr>
        <p:txBody>
          <a:bodyPr/>
          <a:lstStyle/>
          <a:p>
            <a:r>
              <a:rPr lang="es-MX" dirty="0"/>
              <a:t>En el este de Europa, el principal movimiento de </a:t>
            </a:r>
            <a:r>
              <a:rPr lang="es-MX" dirty="0" smtClean="0"/>
              <a:t>colonización </a:t>
            </a:r>
            <a:r>
              <a:rPr lang="es-MX" dirty="0"/>
              <a:t>fue el de los pueblos germánicos hacia el este, a las </a:t>
            </a:r>
            <a:r>
              <a:rPr lang="es-MX" dirty="0" smtClean="0"/>
              <a:t>tierras ocupadas </a:t>
            </a:r>
            <a:r>
              <a:rPr lang="es-MX" dirty="0"/>
              <a:t>por los eslavos. Duró desde el siglo x hasta </a:t>
            </a:r>
            <a:r>
              <a:rPr lang="es-MX" dirty="0" smtClean="0"/>
              <a:t>alrededor del </a:t>
            </a:r>
            <a:r>
              <a:rPr lang="es-MX" dirty="0"/>
              <a:t>año 1300 y cambió el mapa étnico de Europa </a:t>
            </a:r>
            <a:r>
              <a:rPr lang="es-MX" dirty="0" smtClean="0"/>
              <a:t>produciendo no </a:t>
            </a:r>
            <a:r>
              <a:rPr lang="es-MX" dirty="0"/>
              <a:t>una frontera clara sino una compleja mezcla de pueblos </a:t>
            </a:r>
            <a:r>
              <a:rPr lang="es-MX" dirty="0" smtClean="0"/>
              <a:t>que ha </a:t>
            </a:r>
            <a:r>
              <a:rPr lang="es-MX" dirty="0"/>
              <a:t>complicado la historia de la zona desde entonces. </a:t>
            </a:r>
            <a:endParaRPr lang="es-MX" dirty="0"/>
          </a:p>
        </p:txBody>
      </p:sp>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707" y="2920624"/>
            <a:ext cx="5282952" cy="3469138"/>
          </a:xfrm>
          <a:prstGeom prst="rect">
            <a:avLst/>
          </a:prstGeom>
        </p:spPr>
      </p:pic>
      <p:sp>
        <p:nvSpPr>
          <p:cNvPr id="7" name="6 Rectángulo"/>
          <p:cNvSpPr/>
          <p:nvPr/>
        </p:nvSpPr>
        <p:spPr>
          <a:xfrm>
            <a:off x="910360" y="6389762"/>
            <a:ext cx="7409645" cy="276999"/>
          </a:xfrm>
          <a:prstGeom prst="rect">
            <a:avLst/>
          </a:prstGeom>
        </p:spPr>
        <p:txBody>
          <a:bodyPr wrap="square">
            <a:spAutoFit/>
          </a:bodyPr>
          <a:lstStyle/>
          <a:p>
            <a:r>
              <a:rPr lang="es-MX" sz="1200" dirty="0"/>
              <a:t>https://www.unprofesor.com/ciencias-sociales/sacro-imperio-romano-germanico-resumen-para-estudiar-1738.html</a:t>
            </a:r>
          </a:p>
        </p:txBody>
      </p:sp>
    </p:spTree>
    <p:extLst>
      <p:ext uri="{BB962C8B-B14F-4D97-AF65-F5344CB8AC3E}">
        <p14:creationId xmlns:p14="http://schemas.microsoft.com/office/powerpoint/2010/main" val="1504784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696" y="0"/>
            <a:ext cx="8455143" cy="5981938"/>
          </a:xfrm>
        </p:spPr>
      </p:pic>
      <p:sp>
        <p:nvSpPr>
          <p:cNvPr id="5" name="4 Rectángulo"/>
          <p:cNvSpPr/>
          <p:nvPr/>
        </p:nvSpPr>
        <p:spPr>
          <a:xfrm>
            <a:off x="167859" y="6015978"/>
            <a:ext cx="8292573" cy="830997"/>
          </a:xfrm>
          <a:prstGeom prst="rect">
            <a:avLst/>
          </a:prstGeom>
        </p:spPr>
        <p:txBody>
          <a:bodyPr wrap="square">
            <a:spAutoFit/>
          </a:bodyPr>
          <a:lstStyle/>
          <a:p>
            <a:r>
              <a:rPr lang="es-MX" sz="1200" i="1" dirty="0"/>
              <a:t>Guerreros germanos siglo XIV: izquierda principios de siglo: 1 Rey con </a:t>
            </a:r>
            <a:r>
              <a:rPr lang="es-MX" sz="1200" i="1" dirty="0" err="1"/>
              <a:t>sobrevesta</a:t>
            </a:r>
            <a:r>
              <a:rPr lang="es-MX" sz="1200" i="1" dirty="0"/>
              <a:t> y yelmo alado; 2 infante con escudo triangular y yelmo tipo </a:t>
            </a:r>
            <a:r>
              <a:rPr lang="es-MX" sz="1200" i="1" dirty="0" err="1"/>
              <a:t>kettle</a:t>
            </a:r>
            <a:r>
              <a:rPr lang="es-MX" sz="1200" i="1" dirty="0"/>
              <a:t> o </a:t>
            </a:r>
            <a:r>
              <a:rPr lang="es-MX" sz="1200" i="1" dirty="0" err="1"/>
              <a:t>chapel</a:t>
            </a:r>
            <a:r>
              <a:rPr lang="es-MX" sz="1200" i="1" dirty="0"/>
              <a:t>; 3 ballestero con cota de escamas sobre cota de malla. A la derecha mitad del siglo: 1 caballero con cota de malla y refuerzos en brazos y piernas, lleva un yelmo con una cimera en forma de león; 2 infante con cota de malla, protecciones metálicas y yelmo </a:t>
            </a:r>
            <a:r>
              <a:rPr lang="es-MX" sz="1200" i="1" dirty="0" err="1"/>
              <a:t>esferico</a:t>
            </a:r>
            <a:r>
              <a:rPr lang="es-MX" sz="1200" i="1" dirty="0"/>
              <a:t>-cónico; 3 auxiliar cumano. Autor Angus </a:t>
            </a:r>
            <a:r>
              <a:rPr lang="es-MX" sz="1200" i="1" dirty="0" err="1"/>
              <a:t>McBride</a:t>
            </a:r>
            <a:endParaRPr lang="es-MX" sz="1200" dirty="0"/>
          </a:p>
        </p:txBody>
      </p:sp>
    </p:spTree>
    <p:extLst>
      <p:ext uri="{BB962C8B-B14F-4D97-AF65-F5344CB8AC3E}">
        <p14:creationId xmlns:p14="http://schemas.microsoft.com/office/powerpoint/2010/main" val="3878781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proceso de la expansión</a:t>
            </a:r>
            <a:endParaRPr lang="es-MX" dirty="0"/>
          </a:p>
        </p:txBody>
      </p:sp>
      <p:sp>
        <p:nvSpPr>
          <p:cNvPr id="3" name="2 Marcador de contenido"/>
          <p:cNvSpPr>
            <a:spLocks noGrp="1"/>
          </p:cNvSpPr>
          <p:nvPr>
            <p:ph idx="1"/>
          </p:nvPr>
        </p:nvSpPr>
        <p:spPr>
          <a:xfrm>
            <a:off x="467544" y="1340768"/>
            <a:ext cx="7620000" cy="4800600"/>
          </a:xfrm>
        </p:spPr>
        <p:txBody>
          <a:bodyPr/>
          <a:lstStyle/>
          <a:p>
            <a:pPr algn="just"/>
            <a:r>
              <a:rPr lang="es-MX" dirty="0"/>
              <a:t>Una vez conseguido el </a:t>
            </a:r>
            <a:r>
              <a:rPr lang="es-MX" b="1" dirty="0"/>
              <a:t>control </a:t>
            </a:r>
            <a:r>
              <a:rPr lang="es-MX" b="1" dirty="0" smtClean="0"/>
              <a:t>político</a:t>
            </a:r>
            <a:r>
              <a:rPr lang="es-MX" dirty="0" smtClean="0"/>
              <a:t> mediante </a:t>
            </a:r>
            <a:r>
              <a:rPr lang="es-MX" b="1" dirty="0"/>
              <a:t>la guerra</a:t>
            </a:r>
            <a:r>
              <a:rPr lang="es-MX" dirty="0"/>
              <a:t>, los colonizadores se instalaron. Estaban </a:t>
            </a:r>
            <a:r>
              <a:rPr lang="es-MX" dirty="0" smtClean="0"/>
              <a:t>organizados </a:t>
            </a:r>
            <a:r>
              <a:rPr lang="es-MX" dirty="0"/>
              <a:t>por agentes que actuaban para los diversos </a:t>
            </a:r>
            <a:r>
              <a:rPr lang="es-MX" b="1" dirty="0" smtClean="0"/>
              <a:t>príncipes u </a:t>
            </a:r>
            <a:r>
              <a:rPr lang="es-MX" b="1" dirty="0"/>
              <a:t>obispos </a:t>
            </a:r>
            <a:r>
              <a:rPr lang="es-MX" dirty="0"/>
              <a:t>que controlaban la zona. Los agentes dividían la </a:t>
            </a:r>
            <a:r>
              <a:rPr lang="es-MX" dirty="0" smtClean="0"/>
              <a:t>tierra, daban </a:t>
            </a:r>
            <a:r>
              <a:rPr lang="es-MX" dirty="0"/>
              <a:t>equipamiento a los colonos y construían aldeas y </a:t>
            </a:r>
            <a:r>
              <a:rPr lang="es-MX" dirty="0" smtClean="0"/>
              <a:t>pueblos, a </a:t>
            </a:r>
            <a:r>
              <a:rPr lang="es-MX" dirty="0"/>
              <a:t>menudo con planos similares. Los agentes eran pagados </a:t>
            </a:r>
            <a:r>
              <a:rPr lang="es-MX" dirty="0" smtClean="0"/>
              <a:t>con concesiones </a:t>
            </a:r>
            <a:r>
              <a:rPr lang="es-MX" dirty="0"/>
              <a:t>de tierra de los obispos y los príncipes.</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3952504"/>
            <a:ext cx="4968552" cy="2484276"/>
          </a:xfrm>
          <a:prstGeom prst="rect">
            <a:avLst/>
          </a:prstGeom>
        </p:spPr>
      </p:pic>
      <p:sp>
        <p:nvSpPr>
          <p:cNvPr id="5" name="4 Rectángulo"/>
          <p:cNvSpPr/>
          <p:nvPr/>
        </p:nvSpPr>
        <p:spPr>
          <a:xfrm>
            <a:off x="1800127" y="6444044"/>
            <a:ext cx="3870176" cy="338554"/>
          </a:xfrm>
          <a:prstGeom prst="rect">
            <a:avLst/>
          </a:prstGeom>
        </p:spPr>
        <p:txBody>
          <a:bodyPr wrap="square">
            <a:spAutoFit/>
          </a:bodyPr>
          <a:lstStyle/>
          <a:p>
            <a:r>
              <a:rPr lang="es-MX" sz="1600" dirty="0" smtClean="0"/>
              <a:t>Coronación de Otón I. año1000</a:t>
            </a:r>
            <a:endParaRPr lang="es-MX" sz="1600" dirty="0"/>
          </a:p>
        </p:txBody>
      </p:sp>
    </p:spTree>
    <p:extLst>
      <p:ext uri="{BB962C8B-B14F-4D97-AF65-F5344CB8AC3E}">
        <p14:creationId xmlns:p14="http://schemas.microsoft.com/office/powerpoint/2010/main" val="28202470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859216" cy="5924128"/>
          </a:xfrm>
        </p:spPr>
        <p:txBody>
          <a:bodyPr/>
          <a:lstStyle/>
          <a:p>
            <a:r>
              <a:rPr lang="es-MX" dirty="0"/>
              <a:t>La gran colonización interna de la Europa medieval se </a:t>
            </a:r>
            <a:r>
              <a:rPr lang="es-MX" dirty="0" smtClean="0"/>
              <a:t>detuvo </a:t>
            </a:r>
            <a:r>
              <a:rPr lang="es-MX" dirty="0"/>
              <a:t>prácticamente en todas partes alrededor de 1300. La </a:t>
            </a:r>
            <a:r>
              <a:rPr lang="es-MX" dirty="0" smtClean="0"/>
              <a:t>población </a:t>
            </a:r>
            <a:r>
              <a:rPr lang="es-MX" dirty="0"/>
              <a:t>era mayor que nunca, y probablemente era demasiado </a:t>
            </a:r>
            <a:r>
              <a:rPr lang="es-MX" dirty="0" smtClean="0"/>
              <a:t>alta para </a:t>
            </a:r>
            <a:r>
              <a:rPr lang="es-MX" dirty="0"/>
              <a:t>que el sistema agrícola pudiese mantenerla a largo plazo. </a:t>
            </a:r>
            <a:r>
              <a:rPr lang="es-MX" dirty="0" smtClean="0"/>
              <a:t>El clima </a:t>
            </a:r>
            <a:r>
              <a:rPr lang="es-MX" dirty="0"/>
              <a:t>también se estaba deteriorando.</a:t>
            </a:r>
            <a:endParaRPr lang="es-MX"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40" y="2237568"/>
            <a:ext cx="6242304" cy="4431792"/>
          </a:xfrm>
          <a:prstGeom prst="rect">
            <a:avLst/>
          </a:prstGeom>
        </p:spPr>
      </p:pic>
    </p:spTree>
    <p:extLst>
      <p:ext uri="{BB962C8B-B14F-4D97-AF65-F5344CB8AC3E}">
        <p14:creationId xmlns:p14="http://schemas.microsoft.com/office/powerpoint/2010/main" val="40333396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20000" cy="5924128"/>
          </a:xfrm>
        </p:spPr>
        <p:txBody>
          <a:bodyPr/>
          <a:lstStyle/>
          <a:p>
            <a:pPr algn="just"/>
            <a:r>
              <a:rPr lang="es-MX" dirty="0"/>
              <a:t>Los asentamientos del </a:t>
            </a:r>
            <a:r>
              <a:rPr lang="es-MX" dirty="0" smtClean="0"/>
              <a:t>siglo XIII</a:t>
            </a:r>
            <a:r>
              <a:rPr lang="es-MX" b="1" dirty="0" smtClean="0"/>
              <a:t> </a:t>
            </a:r>
            <a:r>
              <a:rPr lang="es-MX" dirty="0"/>
              <a:t>habían sido empujados continuamente hacia zonas </a:t>
            </a:r>
            <a:r>
              <a:rPr lang="es-MX" dirty="0" smtClean="0"/>
              <a:t>mar</a:t>
            </a:r>
            <a:r>
              <a:rPr lang="es-MX" dirty="0"/>
              <a:t>ginales donde las producciones eran bajas, lo que agravó el </a:t>
            </a:r>
            <a:r>
              <a:rPr lang="es-MX" dirty="0" smtClean="0"/>
              <a:t>desequilibrio </a:t>
            </a:r>
            <a:r>
              <a:rPr lang="es-MX" dirty="0"/>
              <a:t>entre población y alimentos. </a:t>
            </a:r>
            <a:endParaRPr lang="es-MX" dirty="0" smtClean="0"/>
          </a:p>
          <a:p>
            <a:pPr algn="just"/>
            <a:r>
              <a:rPr lang="es-MX" dirty="0" smtClean="0"/>
              <a:t>El </a:t>
            </a:r>
            <a:r>
              <a:rPr lang="es-MX" dirty="0"/>
              <a:t>descenso de la </a:t>
            </a:r>
            <a:r>
              <a:rPr lang="es-MX" dirty="0" smtClean="0"/>
              <a:t>población </a:t>
            </a:r>
            <a:r>
              <a:rPr lang="es-MX" dirty="0"/>
              <a:t>europea que comenzó, </a:t>
            </a:r>
            <a:r>
              <a:rPr lang="es-MX" dirty="0" smtClean="0"/>
              <a:t>en </a:t>
            </a:r>
            <a:r>
              <a:rPr lang="es-MX" dirty="0"/>
              <a:t>los </a:t>
            </a:r>
            <a:r>
              <a:rPr lang="es-MX" dirty="0" smtClean="0"/>
              <a:t>primeros años </a:t>
            </a:r>
            <a:r>
              <a:rPr lang="es-MX" dirty="0"/>
              <a:t>del siglo xiv </a:t>
            </a:r>
            <a:r>
              <a:rPr lang="es-MX" dirty="0"/>
              <a:t> </a:t>
            </a:r>
            <a:r>
              <a:rPr lang="es-MX" dirty="0" smtClean="0"/>
              <a:t>que impidió </a:t>
            </a:r>
            <a:r>
              <a:rPr lang="es-MX" dirty="0"/>
              <a:t>posteriores colonizaciones. De </a:t>
            </a:r>
            <a:r>
              <a:rPr lang="es-MX" dirty="0" smtClean="0"/>
              <a:t>hecho la </a:t>
            </a:r>
            <a:r>
              <a:rPr lang="es-MX" dirty="0"/>
              <a:t>catastrófica pérdida de población durante la Peste Negra (</a:t>
            </a:r>
            <a:r>
              <a:rPr lang="es-MX" dirty="0" smtClean="0"/>
              <a:t>en algunas </a:t>
            </a:r>
            <a:r>
              <a:rPr lang="es-MX" dirty="0"/>
              <a:t>zonas llegó a un tercio del total) y las reapariciones </a:t>
            </a:r>
            <a:r>
              <a:rPr lang="es-MX" dirty="0" smtClean="0"/>
              <a:t>periódicas </a:t>
            </a:r>
            <a:r>
              <a:rPr lang="es-MX" dirty="0"/>
              <a:t>de la epidemia que se siguieron dando durante el </a:t>
            </a:r>
            <a:r>
              <a:rPr lang="es-MX" dirty="0" smtClean="0"/>
              <a:t> esto del </a:t>
            </a:r>
            <a:r>
              <a:rPr lang="es-MX" dirty="0"/>
              <a:t>siglo </a:t>
            </a:r>
            <a:r>
              <a:rPr lang="es-MX" dirty="0" smtClean="0"/>
              <a:t>XIV.</a:t>
            </a:r>
            <a:endParaRPr lang="es-MX" dirty="0"/>
          </a:p>
        </p:txBody>
      </p:sp>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056439"/>
            <a:ext cx="6192688" cy="2638085"/>
          </a:xfrm>
          <a:prstGeom prst="rect">
            <a:avLst/>
          </a:prstGeom>
        </p:spPr>
      </p:pic>
    </p:spTree>
    <p:extLst>
      <p:ext uri="{BB962C8B-B14F-4D97-AF65-F5344CB8AC3E}">
        <p14:creationId xmlns:p14="http://schemas.microsoft.com/office/powerpoint/2010/main" val="952712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332656"/>
            <a:ext cx="6450006" cy="6048672"/>
          </a:xfrm>
        </p:spPr>
      </p:pic>
      <p:sp>
        <p:nvSpPr>
          <p:cNvPr id="5" name="4 Rectángulo"/>
          <p:cNvSpPr/>
          <p:nvPr/>
        </p:nvSpPr>
        <p:spPr>
          <a:xfrm>
            <a:off x="395536" y="6453336"/>
            <a:ext cx="7992888" cy="338554"/>
          </a:xfrm>
          <a:prstGeom prst="rect">
            <a:avLst/>
          </a:prstGeom>
        </p:spPr>
        <p:txBody>
          <a:bodyPr wrap="square">
            <a:spAutoFit/>
          </a:bodyPr>
          <a:lstStyle/>
          <a:p>
            <a:r>
              <a:rPr lang="es-MX" sz="1600" dirty="0"/>
              <a:t>https://respuestas.me/q/Por-qu-se-salv-a-polonia-de-la-muerte-negra-32384642007</a:t>
            </a:r>
          </a:p>
        </p:txBody>
      </p:sp>
      <p:sp>
        <p:nvSpPr>
          <p:cNvPr id="6" name="1 Título"/>
          <p:cNvSpPr>
            <a:spLocks noGrp="1"/>
          </p:cNvSpPr>
          <p:nvPr>
            <p:ph type="title"/>
          </p:nvPr>
        </p:nvSpPr>
        <p:spPr>
          <a:xfrm>
            <a:off x="398358" y="116632"/>
            <a:ext cx="7620000" cy="792088"/>
          </a:xfrm>
        </p:spPr>
        <p:txBody>
          <a:bodyPr/>
          <a:lstStyle/>
          <a:p>
            <a:r>
              <a:rPr lang="es-MX" sz="3600" dirty="0" smtClean="0"/>
              <a:t>La Peste </a:t>
            </a:r>
            <a:endParaRPr lang="es-MX" sz="3600" dirty="0"/>
          </a:p>
        </p:txBody>
      </p:sp>
    </p:spTree>
    <p:extLst>
      <p:ext uri="{BB962C8B-B14F-4D97-AF65-F5344CB8AC3E}">
        <p14:creationId xmlns:p14="http://schemas.microsoft.com/office/powerpoint/2010/main" val="395957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5996136"/>
          </a:xfrm>
        </p:spPr>
        <p:txBody>
          <a:bodyPr/>
          <a:lstStyle/>
          <a:p>
            <a:r>
              <a:rPr lang="es-MX" dirty="0"/>
              <a:t>En España se detuvo la Reconquista, que había </a:t>
            </a:r>
            <a:r>
              <a:rPr lang="es-MX" dirty="0" smtClean="0"/>
              <a:t>alcanzado </a:t>
            </a:r>
            <a:r>
              <a:rPr lang="es-MX" dirty="0"/>
              <a:t>su punto culminante en el siglo </a:t>
            </a:r>
            <a:r>
              <a:rPr lang="es-MX" b="1" dirty="0" smtClean="0"/>
              <a:t>XII, </a:t>
            </a:r>
            <a:r>
              <a:rPr lang="es-MX" dirty="0"/>
              <a:t>mientras se creaban </a:t>
            </a:r>
            <a:r>
              <a:rPr lang="es-MX" dirty="0" smtClean="0"/>
              <a:t>nuevas </a:t>
            </a:r>
            <a:r>
              <a:rPr lang="es-MX" dirty="0"/>
              <a:t>aldeas de campesinos cristianos detrás de la frontera </a:t>
            </a:r>
            <a:r>
              <a:rPr lang="es-MX" dirty="0" smtClean="0"/>
              <a:t>militar a </a:t>
            </a:r>
            <a:r>
              <a:rPr lang="es-MX" dirty="0"/>
              <a:t>medida que los Reinos de Castilla, Aragón y Portugal </a:t>
            </a:r>
            <a:r>
              <a:rPr lang="es-MX" dirty="0" smtClean="0"/>
              <a:t>avanzaban </a:t>
            </a:r>
            <a:r>
              <a:rPr lang="es-MX" dirty="0"/>
              <a:t>hacia el sur sobre los antiguos territorios árabes. No </a:t>
            </a:r>
            <a:r>
              <a:rPr lang="es-MX" dirty="0" smtClean="0"/>
              <a:t>terminó hasta </a:t>
            </a:r>
            <a:r>
              <a:rPr lang="es-MX" dirty="0"/>
              <a:t>finales del siglo xv.</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1438" y="2564904"/>
            <a:ext cx="3515569" cy="3888432"/>
          </a:xfrm>
          <a:prstGeom prst="rect">
            <a:avLst/>
          </a:prstGeom>
        </p:spPr>
      </p:pic>
      <p:sp>
        <p:nvSpPr>
          <p:cNvPr id="5" name="4 Rectángulo"/>
          <p:cNvSpPr/>
          <p:nvPr/>
        </p:nvSpPr>
        <p:spPr>
          <a:xfrm>
            <a:off x="2627784" y="6453336"/>
            <a:ext cx="5901940" cy="307777"/>
          </a:xfrm>
          <a:prstGeom prst="rect">
            <a:avLst/>
          </a:prstGeom>
        </p:spPr>
        <p:txBody>
          <a:bodyPr wrap="square">
            <a:spAutoFit/>
          </a:bodyPr>
          <a:lstStyle/>
          <a:p>
            <a:r>
              <a:rPr lang="es-MX" sz="1400" dirty="0"/>
              <a:t>https://commons.wikimedia.org/wiki/File:Mapa_de_la_Corona_de_Castilla.gif</a:t>
            </a:r>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3068960"/>
            <a:ext cx="4144344" cy="2880320"/>
          </a:xfrm>
          <a:prstGeom prst="rect">
            <a:avLst/>
          </a:prstGeom>
        </p:spPr>
      </p:pic>
      <p:sp>
        <p:nvSpPr>
          <p:cNvPr id="7" name="6 Rectángulo"/>
          <p:cNvSpPr/>
          <p:nvPr/>
        </p:nvSpPr>
        <p:spPr>
          <a:xfrm>
            <a:off x="323528" y="5965505"/>
            <a:ext cx="2249398" cy="307777"/>
          </a:xfrm>
          <a:prstGeom prst="rect">
            <a:avLst/>
          </a:prstGeom>
        </p:spPr>
        <p:txBody>
          <a:bodyPr wrap="none">
            <a:spAutoFit/>
          </a:bodyPr>
          <a:lstStyle/>
          <a:p>
            <a:r>
              <a:rPr lang="es-MX" sz="1400" i="1" dirty="0"/>
              <a:t>La Península Ibérica en 1212</a:t>
            </a:r>
            <a:endParaRPr lang="es-MX" sz="1400" dirty="0"/>
          </a:p>
        </p:txBody>
      </p:sp>
    </p:spTree>
    <p:extLst>
      <p:ext uri="{BB962C8B-B14F-4D97-AF65-F5344CB8AC3E}">
        <p14:creationId xmlns:p14="http://schemas.microsoft.com/office/powerpoint/2010/main" val="25995318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Rusia</a:t>
            </a:r>
            <a:endParaRPr lang="es-MX" dirty="0"/>
          </a:p>
        </p:txBody>
      </p:sp>
      <p:sp>
        <p:nvSpPr>
          <p:cNvPr id="3" name="2 Marcador de contenido"/>
          <p:cNvSpPr>
            <a:spLocks noGrp="1"/>
          </p:cNvSpPr>
          <p:nvPr>
            <p:ph idx="1"/>
          </p:nvPr>
        </p:nvSpPr>
        <p:spPr>
          <a:xfrm>
            <a:off x="467544" y="1196752"/>
            <a:ext cx="7620000" cy="4800600"/>
          </a:xfrm>
        </p:spPr>
        <p:txBody>
          <a:bodyPr/>
          <a:lstStyle/>
          <a:p>
            <a:r>
              <a:rPr lang="es-MX" dirty="0"/>
              <a:t>Un avance similar, pero posterior, del asentamiento lo </a:t>
            </a:r>
            <a:r>
              <a:rPr lang="es-MX" dirty="0" smtClean="0"/>
              <a:t>encontramos </a:t>
            </a:r>
            <a:r>
              <a:rPr lang="es-MX" dirty="0"/>
              <a:t>en Rusia tras la recuperación del Estado ruso de las </a:t>
            </a:r>
            <a:r>
              <a:rPr lang="es-MX" dirty="0" smtClean="0"/>
              <a:t>invasiones </a:t>
            </a:r>
            <a:r>
              <a:rPr lang="es-MX" dirty="0"/>
              <a:t>mongolas y su constante expansión desde el siglo xv </a:t>
            </a:r>
            <a:r>
              <a:rPr lang="es-MX" dirty="0" smtClean="0"/>
              <a:t>en adelante</a:t>
            </a:r>
            <a:r>
              <a:rPr lang="es-MX" dirty="0"/>
              <a:t>.</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391" y="2780928"/>
            <a:ext cx="4901833" cy="3349905"/>
          </a:xfrm>
          <a:prstGeom prst="rect">
            <a:avLst/>
          </a:prstGeom>
        </p:spPr>
      </p:pic>
      <p:sp>
        <p:nvSpPr>
          <p:cNvPr id="5" name="4 Rectángulo"/>
          <p:cNvSpPr/>
          <p:nvPr/>
        </p:nvSpPr>
        <p:spPr>
          <a:xfrm>
            <a:off x="251520" y="6237312"/>
            <a:ext cx="8208912" cy="584775"/>
          </a:xfrm>
          <a:prstGeom prst="rect">
            <a:avLst/>
          </a:prstGeom>
        </p:spPr>
        <p:txBody>
          <a:bodyPr wrap="square">
            <a:spAutoFit/>
          </a:bodyPr>
          <a:lstStyle/>
          <a:p>
            <a:r>
              <a:rPr lang="es-MX" sz="1600" dirty="0"/>
              <a:t>La Horda de Oro también conocida como Horda Dorada, </a:t>
            </a:r>
            <a:r>
              <a:rPr lang="es-MX" sz="1600" dirty="0" smtClean="0"/>
              <a:t>también </a:t>
            </a:r>
            <a:r>
              <a:rPr lang="es-MX" sz="1600" dirty="0"/>
              <a:t>recibió el nombre de Kanato Cumano, fue un estado mongol que ocupó parte de las actuales Rusia, Ucrania y Kazajistán. </a:t>
            </a:r>
            <a:endParaRPr lang="es-MX" sz="1600" dirty="0"/>
          </a:p>
        </p:txBody>
      </p:sp>
    </p:spTree>
    <p:extLst>
      <p:ext uri="{BB962C8B-B14F-4D97-AF65-F5344CB8AC3E}">
        <p14:creationId xmlns:p14="http://schemas.microsoft.com/office/powerpoint/2010/main" val="639506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4065906"/>
          </a:xfrm>
          <a:prstGeom prst="rect">
            <a:avLst/>
          </a:prstGeom>
        </p:spPr>
      </p:pic>
      <p:sp>
        <p:nvSpPr>
          <p:cNvPr id="5" name="4 Rectángulo"/>
          <p:cNvSpPr/>
          <p:nvPr/>
        </p:nvSpPr>
        <p:spPr>
          <a:xfrm>
            <a:off x="324109" y="5085184"/>
            <a:ext cx="7992888" cy="1015663"/>
          </a:xfrm>
          <a:prstGeom prst="rect">
            <a:avLst/>
          </a:prstGeom>
        </p:spPr>
        <p:txBody>
          <a:bodyPr wrap="square">
            <a:spAutoFit/>
          </a:bodyPr>
          <a:lstStyle/>
          <a:p>
            <a:r>
              <a:rPr lang="es-MX" sz="2000" i="1" dirty="0"/>
              <a:t>Batalla del río </a:t>
            </a:r>
            <a:r>
              <a:rPr lang="es-MX" sz="2000" i="1" dirty="0" err="1"/>
              <a:t>Vozha</a:t>
            </a:r>
            <a:r>
              <a:rPr lang="es-MX" sz="2000" i="1" dirty="0"/>
              <a:t> (1378). Entre las fuerzas </a:t>
            </a:r>
            <a:r>
              <a:rPr lang="es-MX" sz="2000" i="1" dirty="0" smtClean="0"/>
              <a:t>del Gran </a:t>
            </a:r>
            <a:r>
              <a:rPr lang="es-MX" sz="2000" i="1" dirty="0"/>
              <a:t>Duque de Moscú, </a:t>
            </a:r>
            <a:r>
              <a:rPr lang="es-MX" sz="2000" i="1" dirty="0" err="1"/>
              <a:t>Dmitri</a:t>
            </a:r>
            <a:r>
              <a:rPr lang="es-MX" sz="2000" i="1" dirty="0"/>
              <a:t> </a:t>
            </a:r>
            <a:r>
              <a:rPr lang="es-MX" sz="2000" i="1" dirty="0" err="1"/>
              <a:t>Ivánovich</a:t>
            </a:r>
            <a:r>
              <a:rPr lang="es-MX" sz="2000" i="1" dirty="0"/>
              <a:t> y las fuerzas tártaras de la Horda de Oro mandadas por </a:t>
            </a:r>
            <a:r>
              <a:rPr lang="es-MX" sz="2000" i="1" dirty="0" err="1"/>
              <a:t>Murza</a:t>
            </a:r>
            <a:r>
              <a:rPr lang="es-MX" sz="2000" i="1" dirty="0"/>
              <a:t> </a:t>
            </a:r>
            <a:r>
              <a:rPr lang="es-MX" sz="2000" i="1" dirty="0" err="1"/>
              <a:t>Begich</a:t>
            </a:r>
            <a:r>
              <a:rPr lang="es-MX" sz="2000" i="1" dirty="0"/>
              <a:t>. Fue la primera victoria de los rusos contra los mongoles.</a:t>
            </a:r>
            <a:endParaRPr lang="es-MX" sz="2000" dirty="0"/>
          </a:p>
        </p:txBody>
      </p:sp>
      <p:sp>
        <p:nvSpPr>
          <p:cNvPr id="6" name="5 Rectángulo"/>
          <p:cNvSpPr/>
          <p:nvPr/>
        </p:nvSpPr>
        <p:spPr>
          <a:xfrm>
            <a:off x="326721" y="6361583"/>
            <a:ext cx="7990275" cy="307777"/>
          </a:xfrm>
          <a:prstGeom prst="rect">
            <a:avLst/>
          </a:prstGeom>
        </p:spPr>
        <p:txBody>
          <a:bodyPr wrap="square">
            <a:spAutoFit/>
          </a:bodyPr>
          <a:lstStyle/>
          <a:p>
            <a:r>
              <a:rPr lang="es-MX" sz="1400" dirty="0"/>
              <a:t>https://arrecaballo.es/edad-media/la-rus-de-kiev/horda-de-oro-o-dorada-en-rusia/</a:t>
            </a:r>
          </a:p>
        </p:txBody>
      </p:sp>
    </p:spTree>
    <p:extLst>
      <p:ext uri="{BB962C8B-B14F-4D97-AF65-F5344CB8AC3E}">
        <p14:creationId xmlns:p14="http://schemas.microsoft.com/office/powerpoint/2010/main" val="86691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648"/>
            <a:ext cx="9144000" cy="5433574"/>
          </a:xfrm>
          <a:prstGeom prst="rect">
            <a:avLst/>
          </a:prstGeom>
        </p:spPr>
      </p:pic>
      <p:sp>
        <p:nvSpPr>
          <p:cNvPr id="5" name="4 Rectángulo"/>
          <p:cNvSpPr/>
          <p:nvPr/>
        </p:nvSpPr>
        <p:spPr>
          <a:xfrm>
            <a:off x="251520" y="5685055"/>
            <a:ext cx="7992888" cy="1200329"/>
          </a:xfrm>
          <a:prstGeom prst="rect">
            <a:avLst/>
          </a:prstGeom>
        </p:spPr>
        <p:txBody>
          <a:bodyPr wrap="square">
            <a:spAutoFit/>
          </a:bodyPr>
          <a:lstStyle/>
          <a:p>
            <a:r>
              <a:rPr lang="es-MX" i="1" dirty="0"/>
              <a:t>Batalla de </a:t>
            </a:r>
            <a:r>
              <a:rPr lang="es-MX" i="1" dirty="0" err="1" smtClean="0"/>
              <a:t>Kulikovoo</a:t>
            </a:r>
            <a:r>
              <a:rPr lang="es-MX" i="1" dirty="0" smtClean="0"/>
              <a:t> </a:t>
            </a:r>
            <a:r>
              <a:rPr lang="es-MX" i="1" dirty="0"/>
              <a:t>de </a:t>
            </a:r>
            <a:r>
              <a:rPr lang="es-MX" i="1" dirty="0" err="1"/>
              <a:t>Kulikovskaya</a:t>
            </a:r>
            <a:r>
              <a:rPr lang="es-MX" i="1" dirty="0"/>
              <a:t> 1380. Duelo entre </a:t>
            </a:r>
            <a:r>
              <a:rPr lang="es-MX" i="1" dirty="0" err="1"/>
              <a:t>Peresvet</a:t>
            </a:r>
            <a:r>
              <a:rPr lang="es-MX" i="1" dirty="0"/>
              <a:t> y </a:t>
            </a:r>
            <a:r>
              <a:rPr lang="es-MX" i="1" dirty="0" err="1"/>
              <a:t>Chelubei</a:t>
            </a:r>
            <a:r>
              <a:rPr lang="es-MX" i="1" dirty="0"/>
              <a:t> antes de la batalla. El monje ortodoxo Alexander </a:t>
            </a:r>
            <a:r>
              <a:rPr lang="es-MX" i="1" dirty="0" err="1"/>
              <a:t>Peresvet</a:t>
            </a:r>
            <a:r>
              <a:rPr lang="es-MX" i="1" dirty="0"/>
              <a:t> era el campeón ruso y </a:t>
            </a:r>
            <a:r>
              <a:rPr lang="es-MX" i="1" dirty="0" err="1"/>
              <a:t>Temir</a:t>
            </a:r>
            <a:r>
              <a:rPr lang="es-MX" i="1" dirty="0"/>
              <a:t>-Muza (</a:t>
            </a:r>
            <a:r>
              <a:rPr lang="es-MX" i="1" dirty="0" err="1"/>
              <a:t>Chelubei</a:t>
            </a:r>
            <a:r>
              <a:rPr lang="es-MX" i="1" dirty="0"/>
              <a:t>) era el </a:t>
            </a:r>
            <a:r>
              <a:rPr lang="es-MX" i="1" dirty="0" err="1"/>
              <a:t>campeon</a:t>
            </a:r>
            <a:r>
              <a:rPr lang="es-MX" i="1" dirty="0"/>
              <a:t> tártaro. A ambos lados se encuentran los ejércitos tártaro y ruso viendo el lance.</a:t>
            </a:r>
            <a:endParaRPr lang="es-MX" dirty="0"/>
          </a:p>
        </p:txBody>
      </p:sp>
    </p:spTree>
    <p:extLst>
      <p:ext uri="{BB962C8B-B14F-4D97-AF65-F5344CB8AC3E}">
        <p14:creationId xmlns:p14="http://schemas.microsoft.com/office/powerpoint/2010/main" val="3336820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13" y="260648"/>
            <a:ext cx="6001667" cy="5008231"/>
          </a:xfrm>
          <a:prstGeom prst="rect">
            <a:avLst/>
          </a:prstGeom>
        </p:spPr>
      </p:pic>
      <p:sp>
        <p:nvSpPr>
          <p:cNvPr id="5" name="4 Rectángulo"/>
          <p:cNvSpPr/>
          <p:nvPr/>
        </p:nvSpPr>
        <p:spPr>
          <a:xfrm>
            <a:off x="251520" y="5331750"/>
            <a:ext cx="7884368" cy="2031325"/>
          </a:xfrm>
          <a:prstGeom prst="rect">
            <a:avLst/>
          </a:prstGeom>
        </p:spPr>
        <p:txBody>
          <a:bodyPr wrap="square">
            <a:spAutoFit/>
          </a:bodyPr>
          <a:lstStyle/>
          <a:p>
            <a:pPr algn="just"/>
            <a:r>
              <a:rPr lang="es-MX" i="1" dirty="0"/>
              <a:t>Batalla de </a:t>
            </a:r>
            <a:r>
              <a:rPr lang="es-MX" i="1" dirty="0" err="1"/>
              <a:t>Kulikovo</a:t>
            </a:r>
            <a:r>
              <a:rPr lang="es-MX" i="1" dirty="0"/>
              <a:t> o de </a:t>
            </a:r>
            <a:r>
              <a:rPr lang="es-MX" i="1" dirty="0" err="1"/>
              <a:t>Lulikovskaya</a:t>
            </a:r>
            <a:r>
              <a:rPr lang="es-MX" i="1" dirty="0"/>
              <a:t> (1380). Alexander </a:t>
            </a:r>
            <a:r>
              <a:rPr lang="es-MX" i="1" dirty="0" err="1"/>
              <a:t>Peresvet</a:t>
            </a:r>
            <a:r>
              <a:rPr lang="es-MX" i="1" dirty="0"/>
              <a:t> regresa </a:t>
            </a:r>
            <a:r>
              <a:rPr lang="es-MX" i="1" dirty="0" smtClean="0"/>
              <a:t>después </a:t>
            </a:r>
            <a:r>
              <a:rPr lang="es-MX" i="1" dirty="0"/>
              <a:t>de matar al </a:t>
            </a:r>
            <a:r>
              <a:rPr lang="es-MX" i="1" dirty="0" smtClean="0"/>
              <a:t>campeón </a:t>
            </a:r>
            <a:r>
              <a:rPr lang="es-MX" i="1" dirty="0"/>
              <a:t>tártaro </a:t>
            </a:r>
            <a:r>
              <a:rPr lang="es-MX" i="1" dirty="0" err="1"/>
              <a:t>Temir</a:t>
            </a:r>
            <a:r>
              <a:rPr lang="es-MX" i="1" dirty="0"/>
              <a:t>-Muza (</a:t>
            </a:r>
            <a:r>
              <a:rPr lang="es-MX" i="1" dirty="0" err="1"/>
              <a:t>Chelubei</a:t>
            </a:r>
            <a:r>
              <a:rPr lang="es-MX" i="1" dirty="0"/>
              <a:t>). En la primera carga del duelo ambos alcanzaron al contrario y fueron heridos de muerte; pero según la leyenda rusa, </a:t>
            </a:r>
            <a:r>
              <a:rPr lang="es-MX" i="1" dirty="0" err="1"/>
              <a:t>Peresvet</a:t>
            </a:r>
            <a:r>
              <a:rPr lang="es-MX" i="1" dirty="0"/>
              <a:t> se mantuvo mortalmente herido sobre su silla, por lo que “habría ganado por la mínima”.</a:t>
            </a:r>
          </a:p>
          <a:p>
            <a:r>
              <a:rPr lang="es-MX" dirty="0"/>
              <a:t/>
            </a:r>
            <a:br>
              <a:rPr lang="es-MX" dirty="0"/>
            </a:br>
            <a:endParaRPr lang="es-MX" dirty="0"/>
          </a:p>
        </p:txBody>
      </p:sp>
    </p:spTree>
    <p:extLst>
      <p:ext uri="{BB962C8B-B14F-4D97-AF65-F5344CB8AC3E}">
        <p14:creationId xmlns:p14="http://schemas.microsoft.com/office/powerpoint/2010/main" val="243898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620000" cy="5636096"/>
          </a:xfrm>
        </p:spPr>
        <p:txBody>
          <a:bodyPr/>
          <a:lstStyle/>
          <a:p>
            <a:r>
              <a:rPr lang="es-MX" dirty="0"/>
              <a:t>Al igual que en Europa occidental, se dio un </a:t>
            </a:r>
            <a:r>
              <a:rPr lang="es-MX" dirty="0" smtClean="0"/>
              <a:t>proceso de </a:t>
            </a:r>
            <a:r>
              <a:rPr lang="es-MX" dirty="0"/>
              <a:t>clareo de los bosques a medida que aumentaba la </a:t>
            </a:r>
            <a:r>
              <a:rPr lang="es-MX" dirty="0" smtClean="0"/>
              <a:t>población y </a:t>
            </a:r>
            <a:r>
              <a:rPr lang="es-MX" dirty="0"/>
              <a:t>se necesitaban nuevas tierras para </a:t>
            </a:r>
            <a:r>
              <a:rPr lang="es-MX" dirty="0" smtClean="0"/>
              <a:t>cultivos.</a:t>
            </a:r>
          </a:p>
          <a:p>
            <a:r>
              <a:rPr lang="es-MX" dirty="0"/>
              <a:t>A veces llegó a tener un impacto </a:t>
            </a:r>
            <a:r>
              <a:rPr lang="es-MX" dirty="0" smtClean="0"/>
              <a:t>dramático y </a:t>
            </a:r>
            <a:r>
              <a:rPr lang="es-MX" dirty="0"/>
              <a:t>sumamente visible sobre el medio </a:t>
            </a:r>
            <a:r>
              <a:rPr lang="es-MX" dirty="0" smtClean="0"/>
              <a:t>ambiente</a:t>
            </a:r>
            <a:endParaRPr lang="es-MX"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119" t="32738" r="31395" b="24621"/>
          <a:stretch/>
        </p:blipFill>
        <p:spPr bwMode="auto">
          <a:xfrm>
            <a:off x="1331640" y="2578052"/>
            <a:ext cx="6336704" cy="3947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741328" y="6525343"/>
            <a:ext cx="7560840" cy="276999"/>
          </a:xfrm>
          <a:prstGeom prst="rect">
            <a:avLst/>
          </a:prstGeom>
        </p:spPr>
        <p:txBody>
          <a:bodyPr wrap="square">
            <a:spAutoFit/>
          </a:bodyPr>
          <a:lstStyle/>
          <a:p>
            <a:r>
              <a:rPr lang="es-MX" sz="1200" dirty="0"/>
              <a:t>Historia de la sostenibilidad. Un concepto medioambiental en la historia de Europa central (1000-2006</a:t>
            </a:r>
            <a:r>
              <a:rPr lang="es-MX" sz="1200" dirty="0" smtClean="0"/>
              <a:t>). Pág. 177</a:t>
            </a:r>
            <a:endParaRPr lang="es-MX" sz="1200" dirty="0"/>
          </a:p>
        </p:txBody>
      </p:sp>
    </p:spTree>
    <p:extLst>
      <p:ext uri="{BB962C8B-B14F-4D97-AF65-F5344CB8AC3E}">
        <p14:creationId xmlns:p14="http://schemas.microsoft.com/office/powerpoint/2010/main" val="3009608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231" t="27778" r="31284" b="31548"/>
          <a:stretch/>
        </p:blipFill>
        <p:spPr bwMode="auto">
          <a:xfrm>
            <a:off x="444593" y="1046035"/>
            <a:ext cx="7952071" cy="4725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444593" y="401695"/>
            <a:ext cx="7560840" cy="646331"/>
          </a:xfrm>
          <a:prstGeom prst="rect">
            <a:avLst/>
          </a:prstGeom>
        </p:spPr>
        <p:txBody>
          <a:bodyPr wrap="square">
            <a:spAutoFit/>
          </a:bodyPr>
          <a:lstStyle/>
          <a:p>
            <a:r>
              <a:rPr lang="es-MX" b="1" dirty="0" smtClean="0"/>
              <a:t>Modelo del uso de la Tierra Señorial – Comunal, en centro Europa (1200 1800 aprox)</a:t>
            </a:r>
            <a:endParaRPr lang="es-MX" b="1" dirty="0"/>
          </a:p>
        </p:txBody>
      </p:sp>
      <p:sp>
        <p:nvSpPr>
          <p:cNvPr id="9" name="8 Rectángulo"/>
          <p:cNvSpPr/>
          <p:nvPr/>
        </p:nvSpPr>
        <p:spPr>
          <a:xfrm>
            <a:off x="444593" y="5771179"/>
            <a:ext cx="7560840" cy="276999"/>
          </a:xfrm>
          <a:prstGeom prst="rect">
            <a:avLst/>
          </a:prstGeom>
        </p:spPr>
        <p:txBody>
          <a:bodyPr wrap="square">
            <a:spAutoFit/>
          </a:bodyPr>
          <a:lstStyle/>
          <a:p>
            <a:r>
              <a:rPr lang="es-MX" sz="1200" dirty="0"/>
              <a:t>Historia de la sostenibilidad. Un concepto medioambiental en la historia de Europa central (1000-2006</a:t>
            </a:r>
            <a:r>
              <a:rPr lang="es-MX" sz="1200" dirty="0" smtClean="0"/>
              <a:t>). Pág. 182</a:t>
            </a:r>
            <a:endParaRPr lang="es-MX" sz="1200" dirty="0"/>
          </a:p>
        </p:txBody>
      </p:sp>
    </p:spTree>
    <p:extLst>
      <p:ext uri="{BB962C8B-B14F-4D97-AF65-F5344CB8AC3E}">
        <p14:creationId xmlns:p14="http://schemas.microsoft.com/office/powerpoint/2010/main" val="3651360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Desecación</a:t>
            </a:r>
            <a:endParaRPr lang="es-MX" dirty="0"/>
          </a:p>
        </p:txBody>
      </p:sp>
      <p:sp>
        <p:nvSpPr>
          <p:cNvPr id="3" name="2 Marcador de contenido"/>
          <p:cNvSpPr>
            <a:spLocks noGrp="1"/>
          </p:cNvSpPr>
          <p:nvPr>
            <p:ph idx="1"/>
          </p:nvPr>
        </p:nvSpPr>
        <p:spPr/>
        <p:txBody>
          <a:bodyPr/>
          <a:lstStyle/>
          <a:p>
            <a:pPr algn="just"/>
            <a:r>
              <a:rPr lang="es-MX" dirty="0"/>
              <a:t>Aparte de la pérdida de sus bosques naturales, el paisaje </a:t>
            </a:r>
            <a:r>
              <a:rPr lang="es-MX" dirty="0" smtClean="0"/>
              <a:t>europeo </a:t>
            </a:r>
            <a:r>
              <a:rPr lang="es-MX" dirty="0"/>
              <a:t>también ha sido transformado por la desecación de </a:t>
            </a:r>
            <a:r>
              <a:rPr lang="es-MX" dirty="0" smtClean="0"/>
              <a:t>marismas </a:t>
            </a:r>
            <a:r>
              <a:rPr lang="es-MX" dirty="0"/>
              <a:t>y pantanos y por la tierra arrebatada al mar. Algunos de </a:t>
            </a:r>
            <a:r>
              <a:rPr lang="es-MX" dirty="0" smtClean="0"/>
              <a:t>los primeros </a:t>
            </a:r>
            <a:r>
              <a:rPr lang="es-MX" dirty="0"/>
              <a:t>proyectos de desecación los emprendieron los </a:t>
            </a:r>
            <a:r>
              <a:rPr lang="es-MX" dirty="0" smtClean="0"/>
              <a:t>romanos</a:t>
            </a:r>
            <a:r>
              <a:rPr lang="es-MX" dirty="0"/>
              <a:t>, tanto en Italia como en las provincias.</a:t>
            </a:r>
            <a:endParaRPr lang="es-MX"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3420779"/>
            <a:ext cx="4953000" cy="3120390"/>
          </a:xfrm>
          <a:prstGeom prst="rect">
            <a:avLst/>
          </a:prstGeom>
        </p:spPr>
      </p:pic>
    </p:spTree>
    <p:extLst>
      <p:ext uri="{BB962C8B-B14F-4D97-AF65-F5344CB8AC3E}">
        <p14:creationId xmlns:p14="http://schemas.microsoft.com/office/powerpoint/2010/main" val="4148223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7620000" cy="5852120"/>
          </a:xfrm>
        </p:spPr>
        <p:txBody>
          <a:bodyPr/>
          <a:lstStyle/>
          <a:p>
            <a:pPr algn="just"/>
            <a:r>
              <a:rPr lang="es-MX" dirty="0" smtClean="0"/>
              <a:t>Tanto en Inglaterra como en Francia se llevaron a cabo procesos de desecación y de marisma, por una la lucha mas amplia y duradera por crear nuevas tierras tuvo lugar en Países  Bajos.</a:t>
            </a:r>
          </a:p>
          <a:p>
            <a:r>
              <a:rPr lang="es-MX" dirty="0"/>
              <a:t>El proceso, iniciado </a:t>
            </a:r>
            <a:r>
              <a:rPr lang="es-MX" dirty="0" smtClean="0"/>
              <a:t>en Flandes </a:t>
            </a:r>
            <a:r>
              <a:rPr lang="es-MX" dirty="0"/>
              <a:t>y </a:t>
            </a:r>
            <a:r>
              <a:rPr lang="es-MX" dirty="0" err="1"/>
              <a:t>Zeeland</a:t>
            </a:r>
            <a:r>
              <a:rPr lang="es-MX" dirty="0"/>
              <a:t> alrededor del 900 y en Holanda unos </a:t>
            </a:r>
            <a:r>
              <a:rPr lang="es-MX" dirty="0" smtClean="0"/>
              <a:t>tres cientos </a:t>
            </a:r>
            <a:r>
              <a:rPr lang="es-MX" dirty="0"/>
              <a:t>años más tarde, fue una respuesta al constante </a:t>
            </a:r>
            <a:r>
              <a:rPr lang="es-MX" dirty="0" smtClean="0"/>
              <a:t>aumento demográfico </a:t>
            </a:r>
            <a:r>
              <a:rPr lang="es-MX" dirty="0"/>
              <a:t>y a la necesidad de más tierra agrícola</a:t>
            </a:r>
            <a:r>
              <a:rPr lang="es-MX" dirty="0" smtClean="0"/>
              <a:t>. </a:t>
            </a:r>
          </a:p>
          <a:p>
            <a:r>
              <a:rPr lang="es-MX" dirty="0" smtClean="0"/>
              <a:t>Una vez que el mar se retiraba de la zona, </a:t>
            </a:r>
            <a:r>
              <a:rPr lang="es-MX" dirty="0"/>
              <a:t>la tierra aportaba un </a:t>
            </a:r>
            <a:r>
              <a:rPr lang="es-MX" dirty="0" smtClean="0"/>
              <a:t>excelente </a:t>
            </a:r>
            <a:r>
              <a:rPr lang="es-MX" dirty="0"/>
              <a:t>suelo fértil, liso y sin piedras.</a:t>
            </a:r>
            <a:endParaRPr lang="es-MX" dirty="0" smtClean="0"/>
          </a:p>
          <a:p>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4005064"/>
            <a:ext cx="4803050" cy="2708920"/>
          </a:xfrm>
          <a:prstGeom prst="rect">
            <a:avLst/>
          </a:prstGeom>
        </p:spPr>
      </p:pic>
    </p:spTree>
    <p:extLst>
      <p:ext uri="{BB962C8B-B14F-4D97-AF65-F5344CB8AC3E}">
        <p14:creationId xmlns:p14="http://schemas.microsoft.com/office/powerpoint/2010/main" val="2335480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7620000" cy="5996136"/>
          </a:xfrm>
        </p:spPr>
        <p:txBody>
          <a:bodyPr>
            <a:normAutofit/>
          </a:bodyPr>
          <a:lstStyle/>
          <a:p>
            <a:pPr algn="just"/>
            <a:r>
              <a:rPr lang="es-MX" dirty="0" smtClean="0"/>
              <a:t>El desecamiento interno de lagos resulto ser </a:t>
            </a:r>
            <a:r>
              <a:rPr lang="es-MX" dirty="0"/>
              <a:t>un proceso técnicamente </a:t>
            </a:r>
            <a:r>
              <a:rPr lang="es-MX" dirty="0" smtClean="0"/>
              <a:t>más complejo </a:t>
            </a:r>
            <a:r>
              <a:rPr lang="es-MX" dirty="0"/>
              <a:t>que arrebatar tierra al mar. Requería grandes </a:t>
            </a:r>
            <a:r>
              <a:rPr lang="es-MX" dirty="0" smtClean="0"/>
              <a:t>cantidades </a:t>
            </a:r>
            <a:r>
              <a:rPr lang="es-MX" dirty="0"/>
              <a:t>de capital (aportadas por consorcios privados propietarios </a:t>
            </a:r>
            <a:r>
              <a:rPr lang="es-MX" dirty="0" smtClean="0"/>
              <a:t>de las </a:t>
            </a:r>
            <a:r>
              <a:rPr lang="es-MX" dirty="0"/>
              <a:t>nuevas tierras) para construir molinos con los que llevar </a:t>
            </a:r>
            <a:r>
              <a:rPr lang="es-MX" dirty="0" smtClean="0"/>
              <a:t>a cabo </a:t>
            </a:r>
            <a:r>
              <a:rPr lang="es-MX" dirty="0"/>
              <a:t>la considerable cantidad de bombeo necesario para </a:t>
            </a:r>
            <a:r>
              <a:rPr lang="es-MX" dirty="0" smtClean="0"/>
              <a:t>reducir el </a:t>
            </a:r>
            <a:r>
              <a:rPr lang="es-MX" dirty="0"/>
              <a:t>nivel hidrostático; en el drenaje del Lago </a:t>
            </a:r>
            <a:r>
              <a:rPr lang="es-MX" b="1" dirty="0" err="1" smtClean="0"/>
              <a:t>Beemster</a:t>
            </a:r>
            <a:r>
              <a:rPr lang="es-MX" dirty="0"/>
              <a:t>,</a:t>
            </a:r>
            <a:r>
              <a:rPr lang="es-MX" dirty="0" smtClean="0"/>
              <a:t> </a:t>
            </a:r>
            <a:r>
              <a:rPr lang="es-MX" dirty="0"/>
              <a:t>en </a:t>
            </a:r>
            <a:r>
              <a:rPr lang="es-MX" dirty="0" smtClean="0"/>
              <a:t>1612, se </a:t>
            </a:r>
            <a:r>
              <a:rPr lang="es-MX" dirty="0"/>
              <a:t>utilizaron cuarenta y tres molinos para drenar sesenta y </a:t>
            </a:r>
            <a:r>
              <a:rPr lang="es-MX" dirty="0" smtClean="0"/>
              <a:t>cuatro </a:t>
            </a:r>
            <a:r>
              <a:rPr lang="es-MX" dirty="0"/>
              <a:t>kilómetros cuadrados de agua de cuatro metros de </a:t>
            </a:r>
            <a:r>
              <a:rPr lang="es-MX" dirty="0" smtClean="0"/>
              <a:t>profundidad</a:t>
            </a:r>
            <a:r>
              <a:rPr lang="es-MX" dirty="0"/>
              <a:t>, con lo que se consiguieron 6880 hectáreas de tierra fértil. </a:t>
            </a:r>
            <a:endParaRPr lang="es-MX" dirty="0" smtClean="0"/>
          </a:p>
          <a:p>
            <a:pPr algn="just"/>
            <a:r>
              <a:rPr lang="es-MX" dirty="0" smtClean="0"/>
              <a:t>El momento </a:t>
            </a:r>
            <a:r>
              <a:rPr lang="es-MX" dirty="0"/>
              <a:t>cumbre de actividad en los Países Bajos se produjo </a:t>
            </a:r>
            <a:r>
              <a:rPr lang="es-MX" dirty="0" smtClean="0"/>
              <a:t>entre </a:t>
            </a:r>
            <a:r>
              <a:rPr lang="es-MX" dirty="0"/>
              <a:t>1615 y 1640, y en conjunto se saneó un total de unas </a:t>
            </a:r>
            <a:r>
              <a:rPr lang="es-MX" dirty="0" smtClean="0"/>
              <a:t>162.000 hectáreas </a:t>
            </a:r>
            <a:r>
              <a:rPr lang="es-MX" dirty="0"/>
              <a:t>en los cien años posteriores a 1550.</a:t>
            </a:r>
            <a:endParaRPr lang="es-MX" dirty="0"/>
          </a:p>
        </p:txBody>
      </p:sp>
    </p:spTree>
    <p:extLst>
      <p:ext uri="{BB962C8B-B14F-4D97-AF65-F5344CB8AC3E}">
        <p14:creationId xmlns:p14="http://schemas.microsoft.com/office/powerpoint/2010/main" val="566309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91627"/>
            <a:ext cx="8220885" cy="6687497"/>
          </a:xfrm>
          <a:prstGeom prst="rect">
            <a:avLst/>
          </a:prstGeom>
        </p:spPr>
      </p:pic>
    </p:spTree>
    <p:extLst>
      <p:ext uri="{BB962C8B-B14F-4D97-AF65-F5344CB8AC3E}">
        <p14:creationId xmlns:p14="http://schemas.microsoft.com/office/powerpoint/2010/main" val="3863585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580" y="0"/>
            <a:ext cx="7892839" cy="6858000"/>
          </a:xfrm>
          <a:prstGeom prst="rect">
            <a:avLst/>
          </a:prstGeom>
        </p:spPr>
      </p:pic>
    </p:spTree>
    <p:extLst>
      <p:ext uri="{BB962C8B-B14F-4D97-AF65-F5344CB8AC3E}">
        <p14:creationId xmlns:p14="http://schemas.microsoft.com/office/powerpoint/2010/main" val="989633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259" t="13889" r="20351" b="11706"/>
          <a:stretch/>
        </p:blipFill>
        <p:spPr bwMode="auto">
          <a:xfrm>
            <a:off x="1043607" y="116632"/>
            <a:ext cx="6713067" cy="6624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0238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391" t="17856" r="6742" b="14584"/>
          <a:stretch/>
        </p:blipFill>
        <p:spPr bwMode="auto">
          <a:xfrm>
            <a:off x="0" y="1268760"/>
            <a:ext cx="9144000" cy="4403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6570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4195525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620000" cy="5852120"/>
          </a:xfrm>
        </p:spPr>
        <p:txBody>
          <a:bodyPr/>
          <a:lstStyle/>
          <a:p>
            <a:r>
              <a:rPr lang="es-MX" dirty="0"/>
              <a:t>Como consecuencia de este </a:t>
            </a:r>
            <a:r>
              <a:rPr lang="es-MX" dirty="0" smtClean="0"/>
              <a:t>es fuerzo </a:t>
            </a:r>
            <a:r>
              <a:rPr lang="es-MX" dirty="0"/>
              <a:t>sostenido de modificación y control del medio </a:t>
            </a:r>
            <a:r>
              <a:rPr lang="es-MX" dirty="0" smtClean="0"/>
              <a:t>ambiente, en </a:t>
            </a:r>
            <a:r>
              <a:rPr lang="es-MX" dirty="0"/>
              <a:t>los Países Bajos se han creado unas 810.000 hectáreas de </a:t>
            </a:r>
            <a:r>
              <a:rPr lang="es-MX" dirty="0" smtClean="0"/>
              <a:t>tierra </a:t>
            </a:r>
            <a:r>
              <a:rPr lang="es-MX" dirty="0"/>
              <a:t>desde el siglo </a:t>
            </a:r>
            <a:r>
              <a:rPr lang="es-MX" dirty="0" smtClean="0"/>
              <a:t>XIII</a:t>
            </a:r>
            <a:r>
              <a:rPr lang="es-MX" b="1" dirty="0" smtClean="0"/>
              <a:t>, </a:t>
            </a:r>
            <a:r>
              <a:rPr lang="es-MX" dirty="0"/>
              <a:t>con el resultado de que el cuarenta </a:t>
            </a:r>
            <a:r>
              <a:rPr lang="es-MX" dirty="0" smtClean="0"/>
              <a:t>porciento </a:t>
            </a:r>
            <a:r>
              <a:rPr lang="es-MX" dirty="0"/>
              <a:t>del país está ahora bajo el nivel del </a:t>
            </a:r>
            <a:r>
              <a:rPr lang="es-MX" dirty="0" smtClean="0"/>
              <a:t>mar.  (actualmente el 60%).</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2420888"/>
            <a:ext cx="6624736" cy="3731935"/>
          </a:xfrm>
          <a:prstGeom prst="rect">
            <a:avLst/>
          </a:prstGeom>
        </p:spPr>
      </p:pic>
      <p:sp>
        <p:nvSpPr>
          <p:cNvPr id="5" name="4 Rectángulo"/>
          <p:cNvSpPr/>
          <p:nvPr/>
        </p:nvSpPr>
        <p:spPr>
          <a:xfrm>
            <a:off x="395536" y="6155516"/>
            <a:ext cx="7848872" cy="461665"/>
          </a:xfrm>
          <a:prstGeom prst="rect">
            <a:avLst/>
          </a:prstGeom>
        </p:spPr>
        <p:txBody>
          <a:bodyPr wrap="square">
            <a:spAutoFit/>
          </a:bodyPr>
          <a:lstStyle/>
          <a:p>
            <a:r>
              <a:rPr lang="es-MX" sz="1200" dirty="0" err="1"/>
              <a:t>Noorderleeg</a:t>
            </a:r>
            <a:r>
              <a:rPr lang="es-MX" sz="1200" dirty="0"/>
              <a:t>, en la frontera entre la tierra firme y el mar de Frisia, con un "sistema de rectángulos" que controla el agua</a:t>
            </a:r>
            <a:r>
              <a:rPr lang="es-MX" sz="1200" dirty="0"/>
              <a:t/>
            </a:r>
            <a:br>
              <a:rPr lang="es-MX" sz="1200" dirty="0"/>
            </a:br>
            <a:r>
              <a:rPr lang="es-MX" sz="1200" dirty="0" smtClean="0"/>
              <a:t>en</a:t>
            </a:r>
            <a:r>
              <a:rPr lang="es-MX" sz="1200" dirty="0"/>
              <a:t>: https://www.20minutos.es/noticia/1240192/0/siebe-swart/holanda-paisajes/fotografia/#xtor=AD-15&amp;xts=467263</a:t>
            </a:r>
            <a:endParaRPr lang="es-MX" sz="1200" dirty="0"/>
          </a:p>
        </p:txBody>
      </p:sp>
    </p:spTree>
    <p:extLst>
      <p:ext uri="{BB962C8B-B14F-4D97-AF65-F5344CB8AC3E}">
        <p14:creationId xmlns:p14="http://schemas.microsoft.com/office/powerpoint/2010/main" val="3365936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86" y="332656"/>
            <a:ext cx="7620000" cy="5924128"/>
          </a:xfrm>
        </p:spPr>
        <p:txBody>
          <a:bodyPr/>
          <a:lstStyle/>
          <a:p>
            <a:pPr algn="just"/>
            <a:r>
              <a:rPr lang="es-MX" dirty="0"/>
              <a:t>A pesar del aumento de población y de la gran extensión </a:t>
            </a:r>
            <a:r>
              <a:rPr lang="es-MX" dirty="0" smtClean="0"/>
              <a:t>de la </a:t>
            </a:r>
            <a:r>
              <a:rPr lang="es-MX" dirty="0"/>
              <a:t>zona colonizada, la Europa de los siglos </a:t>
            </a:r>
            <a:r>
              <a:rPr lang="es-MX" dirty="0" smtClean="0"/>
              <a:t>XIII </a:t>
            </a:r>
            <a:r>
              <a:rPr lang="es-MX" dirty="0"/>
              <a:t>y </a:t>
            </a:r>
            <a:r>
              <a:rPr lang="es-MX" dirty="0" smtClean="0"/>
              <a:t>XIV </a:t>
            </a:r>
            <a:r>
              <a:rPr lang="es-MX" dirty="0"/>
              <a:t>siguió </a:t>
            </a:r>
            <a:r>
              <a:rPr lang="es-MX" dirty="0" smtClean="0"/>
              <a:t>siendo </a:t>
            </a:r>
            <a:r>
              <a:rPr lang="es-MX" dirty="0"/>
              <a:t>una región atrasada, al margen de los grandes avances de </a:t>
            </a:r>
            <a:r>
              <a:rPr lang="es-MX" dirty="0" smtClean="0"/>
              <a:t>la historia </a:t>
            </a:r>
            <a:r>
              <a:rPr lang="es-MX" dirty="0"/>
              <a:t>mundial. China era el país más poblado y avanzado </a:t>
            </a:r>
            <a:r>
              <a:rPr lang="es-MX" dirty="0" smtClean="0"/>
              <a:t>del mundo</a:t>
            </a:r>
            <a:r>
              <a:rPr lang="es-MX" dirty="0"/>
              <a:t>, y los Estados islámicos del Mediterráneo y el </a:t>
            </a:r>
            <a:r>
              <a:rPr lang="es-MX" dirty="0" smtClean="0"/>
              <a:t>Próximo oriente</a:t>
            </a:r>
            <a:r>
              <a:rPr lang="es-MX" dirty="0"/>
              <a:t>, a punto de ser reactivados por el Imperio Otomano, </a:t>
            </a:r>
            <a:r>
              <a:rPr lang="es-MX" dirty="0" smtClean="0"/>
              <a:t>estaban </a:t>
            </a:r>
            <a:r>
              <a:rPr lang="es-MX" dirty="0"/>
              <a:t>culturalmente muy por delante de una Europa </a:t>
            </a:r>
            <a:r>
              <a:rPr lang="es-MX" dirty="0" smtClean="0"/>
              <a:t>relativa mente </a:t>
            </a:r>
            <a:r>
              <a:rPr lang="es-MX" dirty="0"/>
              <a:t>empobrecida.</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800" y="3187729"/>
            <a:ext cx="6810375" cy="3371850"/>
          </a:xfrm>
          <a:prstGeom prst="rect">
            <a:avLst/>
          </a:prstGeom>
        </p:spPr>
      </p:pic>
      <p:sp>
        <p:nvSpPr>
          <p:cNvPr id="5" name="4 Rectángulo"/>
          <p:cNvSpPr/>
          <p:nvPr/>
        </p:nvSpPr>
        <p:spPr>
          <a:xfrm>
            <a:off x="1043608" y="6559579"/>
            <a:ext cx="7272808" cy="307777"/>
          </a:xfrm>
          <a:prstGeom prst="rect">
            <a:avLst/>
          </a:prstGeom>
        </p:spPr>
        <p:txBody>
          <a:bodyPr wrap="square">
            <a:spAutoFit/>
          </a:bodyPr>
          <a:lstStyle/>
          <a:p>
            <a:r>
              <a:rPr lang="es-MX" sz="1400" dirty="0"/>
              <a:t>La revuelta campesina de </a:t>
            </a:r>
            <a:r>
              <a:rPr lang="es-MX" sz="1400" dirty="0" smtClean="0"/>
              <a:t>1358  Fuente </a:t>
            </a:r>
            <a:r>
              <a:rPr lang="es-MX" sz="1400" dirty="0"/>
              <a:t>original: Escuelapedia.com</a:t>
            </a:r>
            <a:endParaRPr lang="es-MX" sz="1400" dirty="0"/>
          </a:p>
        </p:txBody>
      </p:sp>
    </p:spTree>
    <p:extLst>
      <p:ext uri="{BB962C8B-B14F-4D97-AF65-F5344CB8AC3E}">
        <p14:creationId xmlns:p14="http://schemas.microsoft.com/office/powerpoint/2010/main" val="264663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620000" cy="5852120"/>
          </a:xfrm>
        </p:spPr>
        <p:txBody>
          <a:bodyPr/>
          <a:lstStyle/>
          <a:p>
            <a:r>
              <a:rPr lang="es-MX" dirty="0"/>
              <a:t>L</a:t>
            </a:r>
            <a:r>
              <a:rPr lang="es-MX" dirty="0" smtClean="0"/>
              <a:t>os chinos también </a:t>
            </a:r>
            <a:r>
              <a:rPr lang="es-MX" dirty="0"/>
              <a:t>estaban explorando hacia el oeste; el almirante </a:t>
            </a:r>
            <a:r>
              <a:rPr lang="es-MX" dirty="0" smtClean="0"/>
              <a:t>eunuco </a:t>
            </a:r>
            <a:r>
              <a:rPr lang="es-MX" dirty="0" err="1" smtClean="0"/>
              <a:t>Cheng</a:t>
            </a:r>
            <a:r>
              <a:rPr lang="es-MX" dirty="0" smtClean="0"/>
              <a:t> </a:t>
            </a:r>
            <a:r>
              <a:rPr lang="es-MX" dirty="0"/>
              <a:t>Ho dirigió siete flotas de sesenta y dos buques y 37.000 </a:t>
            </a:r>
            <a:r>
              <a:rPr lang="es-MX" dirty="0" smtClean="0"/>
              <a:t>soldados</a:t>
            </a:r>
            <a:r>
              <a:rPr lang="es-MX" dirty="0"/>
              <a:t>, entre 1405 y 1430, hacia veinte países tan alejados </a:t>
            </a:r>
            <a:r>
              <a:rPr lang="es-MX" dirty="0" smtClean="0"/>
              <a:t>unos de </a:t>
            </a:r>
            <a:r>
              <a:rPr lang="es-MX" dirty="0"/>
              <a:t>otros como Kamchatka en el norte y la isla de Zanzíbar </a:t>
            </a:r>
            <a:r>
              <a:rPr lang="es-MX" dirty="0" smtClean="0"/>
              <a:t>frente </a:t>
            </a:r>
            <a:r>
              <a:rPr lang="es-MX" dirty="0"/>
              <a:t>a las costas orientales de África.</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564904"/>
            <a:ext cx="5904656" cy="3728369"/>
          </a:xfrm>
          <a:prstGeom prst="rect">
            <a:avLst/>
          </a:prstGeom>
        </p:spPr>
      </p:pic>
      <p:sp>
        <p:nvSpPr>
          <p:cNvPr id="5" name="4 Rectángulo"/>
          <p:cNvSpPr/>
          <p:nvPr/>
        </p:nvSpPr>
        <p:spPr>
          <a:xfrm>
            <a:off x="1115616" y="6309544"/>
            <a:ext cx="6174432" cy="307777"/>
          </a:xfrm>
          <a:prstGeom prst="rect">
            <a:avLst/>
          </a:prstGeom>
        </p:spPr>
        <p:txBody>
          <a:bodyPr wrap="square">
            <a:spAutoFit/>
          </a:bodyPr>
          <a:lstStyle/>
          <a:p>
            <a:r>
              <a:rPr lang="es-MX" sz="1400" dirty="0"/>
              <a:t>https://kelvinatmadibrata.com/residency--rimbundahan--1.php</a:t>
            </a:r>
          </a:p>
        </p:txBody>
      </p:sp>
    </p:spTree>
    <p:extLst>
      <p:ext uri="{BB962C8B-B14F-4D97-AF65-F5344CB8AC3E}">
        <p14:creationId xmlns:p14="http://schemas.microsoft.com/office/powerpoint/2010/main" val="3088030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548680"/>
            <a:ext cx="7620000" cy="604664"/>
          </a:xfrm>
        </p:spPr>
        <p:txBody>
          <a:bodyPr/>
          <a:lstStyle/>
          <a:p>
            <a:pPr marL="114300" indent="0">
              <a:buNone/>
            </a:pPr>
            <a:r>
              <a:rPr lang="es-MX" b="1" dirty="0"/>
              <a:t>- Colonización exterior</a:t>
            </a:r>
          </a:p>
          <a:p>
            <a:endParaRPr lang="es-MX" dirty="0"/>
          </a:p>
        </p:txBody>
      </p:sp>
      <p:sp>
        <p:nvSpPr>
          <p:cNvPr id="6" name="5 CuadroTexto"/>
          <p:cNvSpPr txBox="1"/>
          <p:nvPr/>
        </p:nvSpPr>
        <p:spPr>
          <a:xfrm>
            <a:off x="971600" y="6084004"/>
            <a:ext cx="6774803" cy="369332"/>
          </a:xfrm>
          <a:prstGeom prst="rect">
            <a:avLst/>
          </a:prstGeom>
          <a:noFill/>
        </p:spPr>
        <p:txBody>
          <a:bodyPr wrap="none" rtlCol="0">
            <a:spAutoFit/>
          </a:bodyPr>
          <a:lstStyle/>
          <a:p>
            <a:r>
              <a:rPr lang="es-MX" i="1" dirty="0" smtClean="0"/>
              <a:t>Desembarco </a:t>
            </a:r>
            <a:r>
              <a:rPr lang="es-MX" i="1" dirty="0"/>
              <a:t>de Colón en América 12 octubre 1492. Autor José </a:t>
            </a:r>
            <a:r>
              <a:rPr lang="es-MX" i="1" dirty="0" err="1" smtClean="0"/>
              <a:t>Garnelo</a:t>
            </a:r>
            <a:r>
              <a:rPr lang="es-MX" i="1" dirty="0" smtClean="0"/>
              <a:t>.</a:t>
            </a:r>
            <a:endParaRPr lang="es-MX" dirty="0"/>
          </a:p>
        </p:txBody>
      </p:sp>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5013721"/>
          </a:xfrm>
          <a:prstGeom prst="rect">
            <a:avLst/>
          </a:prstGeom>
        </p:spPr>
      </p:pic>
    </p:spTree>
    <p:extLst>
      <p:ext uri="{BB962C8B-B14F-4D97-AF65-F5344CB8AC3E}">
        <p14:creationId xmlns:p14="http://schemas.microsoft.com/office/powerpoint/2010/main" val="607715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548680"/>
            <a:ext cx="7620000" cy="5996136"/>
          </a:xfrm>
        </p:spPr>
        <p:txBody>
          <a:bodyPr/>
          <a:lstStyle/>
          <a:p>
            <a:pPr algn="just"/>
            <a:r>
              <a:rPr lang="es-MX" dirty="0"/>
              <a:t>La gran ventaja para los países de </a:t>
            </a:r>
            <a:r>
              <a:rPr lang="es-MX" dirty="0" smtClean="0"/>
              <a:t>la Europa </a:t>
            </a:r>
            <a:r>
              <a:rPr lang="es-MX" dirty="0"/>
              <a:t>occidental fue que la </a:t>
            </a:r>
            <a:r>
              <a:rPr lang="es-MX" dirty="0" smtClean="0"/>
              <a:t>exploración </a:t>
            </a:r>
            <a:r>
              <a:rPr lang="es-MX" dirty="0"/>
              <a:t>hacia el oeste no </a:t>
            </a:r>
            <a:r>
              <a:rPr lang="es-MX" dirty="0" smtClean="0"/>
              <a:t>encontró </a:t>
            </a:r>
            <a:r>
              <a:rPr lang="es-MX" dirty="0"/>
              <a:t>ningún estado fuertemente organizado como los del </a:t>
            </a:r>
            <a:r>
              <a:rPr lang="es-MX" dirty="0" smtClean="0"/>
              <a:t>Mediterráneo </a:t>
            </a:r>
            <a:r>
              <a:rPr lang="es-MX" dirty="0"/>
              <a:t>ni otros más orientales que fuesen capaces de </a:t>
            </a:r>
            <a:r>
              <a:rPr lang="es-MX" dirty="0" smtClean="0"/>
              <a:t>hacer frente </a:t>
            </a:r>
            <a:r>
              <a:rPr lang="es-MX" dirty="0"/>
              <a:t>al poder europeo</a:t>
            </a:r>
            <a:r>
              <a:rPr lang="es-MX" dirty="0" smtClean="0"/>
              <a:t>.</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4246" y="2204864"/>
            <a:ext cx="2543019" cy="4529754"/>
          </a:xfrm>
          <a:prstGeom prst="rect">
            <a:avLst/>
          </a:prstGeom>
        </p:spPr>
      </p:pic>
      <p:sp>
        <p:nvSpPr>
          <p:cNvPr id="5" name="4 Rectángulo"/>
          <p:cNvSpPr/>
          <p:nvPr/>
        </p:nvSpPr>
        <p:spPr>
          <a:xfrm>
            <a:off x="5457265" y="3626346"/>
            <a:ext cx="1800200" cy="3231654"/>
          </a:xfrm>
          <a:prstGeom prst="rect">
            <a:avLst/>
          </a:prstGeom>
        </p:spPr>
        <p:txBody>
          <a:bodyPr wrap="square">
            <a:spAutoFit/>
          </a:bodyPr>
          <a:lstStyle/>
          <a:p>
            <a:pPr algn="just"/>
            <a:r>
              <a:rPr lang="es-MX" dirty="0"/>
              <a:t>Alonso Fernández de </a:t>
            </a:r>
            <a:r>
              <a:rPr lang="es-MX" dirty="0" smtClean="0"/>
              <a:t>Lugo conquistó </a:t>
            </a:r>
            <a:r>
              <a:rPr lang="es-MX" dirty="0"/>
              <a:t>las islas de La Palma y Tenerife, y dio con ello fin a la conquista de las Islas Canarias</a:t>
            </a:r>
            <a:r>
              <a:rPr lang="es-MX" dirty="0" smtClean="0"/>
              <a:t>.</a:t>
            </a:r>
          </a:p>
          <a:p>
            <a:r>
              <a:rPr lang="es-MX" dirty="0" smtClean="0"/>
              <a:t> </a:t>
            </a:r>
            <a:r>
              <a:rPr lang="es-MX" sz="1200" dirty="0"/>
              <a:t>https://es.wikipedia.org/wiki/Conquista_de_las_islas_Canarias</a:t>
            </a:r>
          </a:p>
        </p:txBody>
      </p:sp>
    </p:spTree>
    <p:extLst>
      <p:ext uri="{BB962C8B-B14F-4D97-AF65-F5344CB8AC3E}">
        <p14:creationId xmlns:p14="http://schemas.microsoft.com/office/powerpoint/2010/main" val="321882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620000" cy="5780112"/>
          </a:xfrm>
        </p:spPr>
        <p:txBody>
          <a:bodyPr/>
          <a:lstStyle/>
          <a:p>
            <a:r>
              <a:rPr lang="es-MX" dirty="0"/>
              <a:t>Los españoles, que llegaron por el oeste al Caribe después del viaje de Colón en 1492, apenas encontraron en las diversas islas tribus relativamente primitivas. Al llegar al continente hallaron Estados más avanzados en los Imperios Azteca e Inca, pero, debido al lento desarrollo de sociedades complejas en las Américas, tecnológicamente estos imperios indígenas aún estaban por lo menos tres mil años por detrás de los europeos.</a:t>
            </a:r>
          </a:p>
          <a:p>
            <a:endParaRPr lang="es-MX"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3212976"/>
            <a:ext cx="4104456" cy="3246492"/>
          </a:xfrm>
          <a:prstGeom prst="rect">
            <a:avLst/>
          </a:prstGeom>
        </p:spPr>
      </p:pic>
      <p:sp>
        <p:nvSpPr>
          <p:cNvPr id="6" name="5 Rectángulo"/>
          <p:cNvSpPr/>
          <p:nvPr/>
        </p:nvSpPr>
        <p:spPr>
          <a:xfrm>
            <a:off x="2105472" y="6459468"/>
            <a:ext cx="4861048" cy="276999"/>
          </a:xfrm>
          <a:prstGeom prst="rect">
            <a:avLst/>
          </a:prstGeom>
        </p:spPr>
        <p:txBody>
          <a:bodyPr wrap="square">
            <a:spAutoFit/>
          </a:bodyPr>
          <a:lstStyle/>
          <a:p>
            <a:r>
              <a:rPr lang="es-MX" sz="1200" dirty="0"/>
              <a:t>https://www.definicionabc.com/historia/descubrimiento-america.php</a:t>
            </a:r>
          </a:p>
        </p:txBody>
      </p:sp>
    </p:spTree>
    <p:extLst>
      <p:ext uri="{BB962C8B-B14F-4D97-AF65-F5344CB8AC3E}">
        <p14:creationId xmlns:p14="http://schemas.microsoft.com/office/powerpoint/2010/main" val="3890364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06" y="0"/>
            <a:ext cx="9077498" cy="6858000"/>
          </a:xfrm>
          <a:prstGeom prst="rect">
            <a:avLst/>
          </a:prstGeom>
        </p:spPr>
      </p:pic>
    </p:spTree>
    <p:extLst>
      <p:ext uri="{BB962C8B-B14F-4D97-AF65-F5344CB8AC3E}">
        <p14:creationId xmlns:p14="http://schemas.microsoft.com/office/powerpoint/2010/main" val="3702047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620000" cy="5924128"/>
          </a:xfrm>
        </p:spPr>
        <p:txBody>
          <a:bodyPr/>
          <a:lstStyle/>
          <a:p>
            <a:pPr algn="just"/>
            <a:r>
              <a:rPr lang="es-MX" dirty="0"/>
              <a:t>La primera fase de la expansión europea, desde 1500 </a:t>
            </a:r>
            <a:r>
              <a:rPr lang="es-MX" dirty="0" smtClean="0"/>
              <a:t>hasta aproximadamente </a:t>
            </a:r>
            <a:r>
              <a:rPr lang="es-MX" dirty="0"/>
              <a:t>1700, se limitó prácticamente a </a:t>
            </a:r>
            <a:r>
              <a:rPr lang="es-MX" dirty="0" smtClean="0"/>
              <a:t>las conquistas españolas </a:t>
            </a:r>
            <a:r>
              <a:rPr lang="es-MX" dirty="0"/>
              <a:t>y portuguesas del centro y el sur de América, a la </a:t>
            </a:r>
            <a:r>
              <a:rPr lang="es-MX" dirty="0" smtClean="0"/>
              <a:t>colonización </a:t>
            </a:r>
            <a:r>
              <a:rPr lang="es-MX" dirty="0"/>
              <a:t>del norte de América, principalmente por parte de </a:t>
            </a:r>
            <a:r>
              <a:rPr lang="es-MX" dirty="0" smtClean="0"/>
              <a:t>británicos </a:t>
            </a:r>
            <a:r>
              <a:rPr lang="es-MX" dirty="0"/>
              <a:t>y franceses, y a la extensión del comercio a lo largo </a:t>
            </a:r>
            <a:r>
              <a:rPr lang="es-MX" dirty="0" smtClean="0"/>
              <a:t>de la </a:t>
            </a:r>
            <a:r>
              <a:rPr lang="es-MX" dirty="0"/>
              <a:t>costa africana y por el océano índico y el sureste de Asia.</a:t>
            </a:r>
            <a:endParaRPr lang="es-MX" dirty="0"/>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6450" y="3003198"/>
            <a:ext cx="5981703" cy="3312368"/>
          </a:xfrm>
          <a:prstGeom prst="rect">
            <a:avLst/>
          </a:prstGeom>
        </p:spPr>
      </p:pic>
      <p:sp>
        <p:nvSpPr>
          <p:cNvPr id="7" name="6 Rectángulo"/>
          <p:cNvSpPr/>
          <p:nvPr/>
        </p:nvSpPr>
        <p:spPr>
          <a:xfrm>
            <a:off x="1093021" y="6364346"/>
            <a:ext cx="6368560" cy="461665"/>
          </a:xfrm>
          <a:prstGeom prst="rect">
            <a:avLst/>
          </a:prstGeom>
        </p:spPr>
        <p:txBody>
          <a:bodyPr wrap="square">
            <a:spAutoFit/>
          </a:bodyPr>
          <a:lstStyle/>
          <a:p>
            <a:r>
              <a:rPr lang="es-MX" sz="1200" dirty="0"/>
              <a:t>D</a:t>
            </a:r>
            <a:r>
              <a:rPr lang="es-MX" sz="1200" dirty="0" smtClean="0"/>
              <a:t>esembarco </a:t>
            </a:r>
            <a:r>
              <a:rPr lang="es-MX" sz="1200" dirty="0"/>
              <a:t>de los peregrinos del </a:t>
            </a:r>
            <a:r>
              <a:rPr lang="es-MX" sz="1200" dirty="0" err="1"/>
              <a:t>Mayflower</a:t>
            </a:r>
            <a:r>
              <a:rPr lang="es-MX" sz="1200" dirty="0"/>
              <a:t> que dio origen a la Nueva </a:t>
            </a:r>
            <a:r>
              <a:rPr lang="es-MX" sz="1200" dirty="0" smtClean="0"/>
              <a:t>Inglaterra. </a:t>
            </a:r>
            <a:r>
              <a:rPr lang="es-MX" sz="1200" dirty="0"/>
              <a:t>El 21 de noviembre de </a:t>
            </a:r>
            <a:r>
              <a:rPr lang="es-MX" sz="1200" dirty="0" smtClean="0"/>
              <a:t>1620.</a:t>
            </a:r>
            <a:endParaRPr lang="es-MX" sz="1200" dirty="0"/>
          </a:p>
        </p:txBody>
      </p:sp>
    </p:spTree>
    <p:extLst>
      <p:ext uri="{BB962C8B-B14F-4D97-AF65-F5344CB8AC3E}">
        <p14:creationId xmlns:p14="http://schemas.microsoft.com/office/powerpoint/2010/main" val="11402349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10" y="836712"/>
            <a:ext cx="9177209" cy="5165882"/>
          </a:xfrm>
          <a:prstGeom prst="rect">
            <a:avLst/>
          </a:prstGeom>
        </p:spPr>
      </p:pic>
      <p:sp>
        <p:nvSpPr>
          <p:cNvPr id="8" name="7 Rectángulo"/>
          <p:cNvSpPr/>
          <p:nvPr/>
        </p:nvSpPr>
        <p:spPr>
          <a:xfrm>
            <a:off x="-43973" y="6002594"/>
            <a:ext cx="8892480" cy="646331"/>
          </a:xfrm>
          <a:prstGeom prst="rect">
            <a:avLst/>
          </a:prstGeom>
        </p:spPr>
        <p:txBody>
          <a:bodyPr wrap="square">
            <a:spAutoFit/>
          </a:bodyPr>
          <a:lstStyle/>
          <a:p>
            <a:pPr algn="just"/>
            <a:r>
              <a:rPr lang="es-MX" dirty="0"/>
              <a:t>Representación de la Masacre de </a:t>
            </a:r>
            <a:r>
              <a:rPr lang="es-MX" dirty="0" err="1"/>
              <a:t>Fetterman</a:t>
            </a:r>
            <a:r>
              <a:rPr lang="es-MX" dirty="0"/>
              <a:t>, en la que 100 soldados estadounidenses perdieron la </a:t>
            </a:r>
            <a:r>
              <a:rPr lang="es-MX" dirty="0" smtClean="0"/>
              <a:t>vida. 1867</a:t>
            </a:r>
            <a:endParaRPr lang="es-MX" dirty="0"/>
          </a:p>
        </p:txBody>
      </p:sp>
    </p:spTree>
    <p:extLst>
      <p:ext uri="{BB962C8B-B14F-4D97-AF65-F5344CB8AC3E}">
        <p14:creationId xmlns:p14="http://schemas.microsoft.com/office/powerpoint/2010/main" val="3736670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6068144"/>
          </a:xfrm>
        </p:spPr>
        <p:txBody>
          <a:bodyPr/>
          <a:lstStyle/>
          <a:p>
            <a:r>
              <a:rPr lang="es-MX" dirty="0" smtClean="0"/>
              <a:t>La segunda </a:t>
            </a:r>
            <a:r>
              <a:rPr lang="es-MX" dirty="0"/>
              <a:t>fase, que duró aproximadamente de 1750 a 1850, </a:t>
            </a:r>
            <a:r>
              <a:rPr lang="es-MX" dirty="0" smtClean="0"/>
              <a:t>con templó </a:t>
            </a:r>
            <a:r>
              <a:rPr lang="es-MX" dirty="0"/>
              <a:t>la derrota de los franceses por parte de los británicos </a:t>
            </a:r>
            <a:r>
              <a:rPr lang="es-MX" dirty="0" smtClean="0"/>
              <a:t>en la </a:t>
            </a:r>
            <a:r>
              <a:rPr lang="es-MX" dirty="0"/>
              <a:t>lucha por el control del subcontinente indio, el aumento </a:t>
            </a:r>
            <a:r>
              <a:rPr lang="es-MX" dirty="0" smtClean="0"/>
              <a:t>del comercio </a:t>
            </a:r>
            <a:r>
              <a:rPr lang="es-MX" dirty="0"/>
              <a:t>entre Europa y China y la colonización de Australia </a:t>
            </a:r>
            <a:r>
              <a:rPr lang="es-MX" dirty="0" smtClean="0"/>
              <a:t>y Nueva </a:t>
            </a:r>
            <a:r>
              <a:rPr lang="es-MX" dirty="0"/>
              <a:t>Zelanda. En la última fase, a partir de 1850, se </a:t>
            </a:r>
            <a:r>
              <a:rPr lang="es-MX" dirty="0" smtClean="0"/>
              <a:t>concentró la </a:t>
            </a:r>
            <a:r>
              <a:rPr lang="es-MX" dirty="0"/>
              <a:t>atención en la división de África, y en 1919, tras la </a:t>
            </a:r>
            <a:r>
              <a:rPr lang="es-MX" dirty="0" smtClean="0"/>
              <a:t>derrota del </a:t>
            </a:r>
            <a:r>
              <a:rPr lang="es-MX" dirty="0"/>
              <a:t>Imperio Otomano en la Primera Guerra Mundial, Francia </a:t>
            </a:r>
            <a:r>
              <a:rPr lang="es-MX" dirty="0" smtClean="0"/>
              <a:t>y Gran </a:t>
            </a:r>
            <a:r>
              <a:rPr lang="es-MX" dirty="0"/>
              <a:t>Bretaña impusieron su control sobre la mayor parte </a:t>
            </a:r>
            <a:r>
              <a:rPr lang="es-MX" dirty="0" smtClean="0"/>
              <a:t>del Próximo </a:t>
            </a:r>
            <a:r>
              <a:rPr lang="es-MX" dirty="0"/>
              <a:t>Oriente.</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3429000"/>
            <a:ext cx="3174546" cy="2952328"/>
          </a:xfrm>
          <a:prstGeom prst="rect">
            <a:avLst/>
          </a:prstGeom>
        </p:spPr>
      </p:pic>
      <p:sp>
        <p:nvSpPr>
          <p:cNvPr id="5" name="4 Rectángulo"/>
          <p:cNvSpPr/>
          <p:nvPr/>
        </p:nvSpPr>
        <p:spPr>
          <a:xfrm>
            <a:off x="5007145" y="6354007"/>
            <a:ext cx="3456384" cy="276999"/>
          </a:xfrm>
          <a:prstGeom prst="rect">
            <a:avLst/>
          </a:prstGeom>
        </p:spPr>
        <p:txBody>
          <a:bodyPr wrap="square">
            <a:spAutoFit/>
          </a:bodyPr>
          <a:lstStyle/>
          <a:p>
            <a:r>
              <a:rPr lang="es-MX" sz="1200" dirty="0"/>
              <a:t>https://es.wikipedia.org/wiki/Historia_de_Australia</a:t>
            </a:r>
          </a:p>
        </p:txBody>
      </p:sp>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459978"/>
            <a:ext cx="4264745" cy="2921350"/>
          </a:xfrm>
          <a:prstGeom prst="rect">
            <a:avLst/>
          </a:prstGeom>
        </p:spPr>
      </p:pic>
      <p:sp>
        <p:nvSpPr>
          <p:cNvPr id="7" name="6 Rectángulo"/>
          <p:cNvSpPr/>
          <p:nvPr/>
        </p:nvSpPr>
        <p:spPr>
          <a:xfrm>
            <a:off x="533128" y="6415562"/>
            <a:ext cx="4467593" cy="430887"/>
          </a:xfrm>
          <a:prstGeom prst="rect">
            <a:avLst/>
          </a:prstGeom>
        </p:spPr>
        <p:txBody>
          <a:bodyPr wrap="square">
            <a:spAutoFit/>
          </a:bodyPr>
          <a:lstStyle/>
          <a:p>
            <a:r>
              <a:rPr lang="es-MX" sz="1100" dirty="0"/>
              <a:t>inglés James Cook en 1770, ya que reclamó la costa oeste de Australia para el Reino de Gran Bretaña llamando al territorio Nuevas Gales del Sur.</a:t>
            </a:r>
            <a:endParaRPr lang="es-MX" sz="1100" dirty="0"/>
          </a:p>
        </p:txBody>
      </p:sp>
    </p:spTree>
    <p:extLst>
      <p:ext uri="{BB962C8B-B14F-4D97-AF65-F5344CB8AC3E}">
        <p14:creationId xmlns:p14="http://schemas.microsoft.com/office/powerpoint/2010/main" val="1594103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583" y="0"/>
            <a:ext cx="6382834" cy="6858000"/>
          </a:xfrm>
          <a:prstGeom prst="rect">
            <a:avLst/>
          </a:prstGeom>
        </p:spPr>
      </p:pic>
    </p:spTree>
    <p:extLst>
      <p:ext uri="{BB962C8B-B14F-4D97-AF65-F5344CB8AC3E}">
        <p14:creationId xmlns:p14="http://schemas.microsoft.com/office/powerpoint/2010/main" val="3584401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583" y="0"/>
            <a:ext cx="6382834" cy="6858000"/>
          </a:xfrm>
          <a:prstGeom prst="rect">
            <a:avLst/>
          </a:prstGeom>
        </p:spPr>
      </p:pic>
    </p:spTree>
    <p:extLst>
      <p:ext uri="{BB962C8B-B14F-4D97-AF65-F5344CB8AC3E}">
        <p14:creationId xmlns:p14="http://schemas.microsoft.com/office/powerpoint/2010/main" val="2772809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583" y="0"/>
            <a:ext cx="6382834" cy="6858000"/>
          </a:xfrm>
          <a:prstGeom prst="rect">
            <a:avLst/>
          </a:prstGeom>
        </p:spPr>
      </p:pic>
    </p:spTree>
    <p:extLst>
      <p:ext uri="{BB962C8B-B14F-4D97-AF65-F5344CB8AC3E}">
        <p14:creationId xmlns:p14="http://schemas.microsoft.com/office/powerpoint/2010/main" val="1029410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5996136"/>
          </a:xfrm>
        </p:spPr>
        <p:txBody>
          <a:bodyPr>
            <a:normAutofit/>
          </a:bodyPr>
          <a:lstStyle/>
          <a:p>
            <a:r>
              <a:rPr lang="es-MX" sz="2000" dirty="0"/>
              <a:t>La expansión de Europa provocó un complejo choque de </a:t>
            </a:r>
            <a:r>
              <a:rPr lang="es-MX" sz="2000" dirty="0" smtClean="0"/>
              <a:t>culturas</a:t>
            </a:r>
            <a:r>
              <a:rPr lang="es-MX" sz="2000" dirty="0"/>
              <a:t>. Las sociedades avanzadas, culturalmente seguras y que </a:t>
            </a:r>
            <a:r>
              <a:rPr lang="es-MX" sz="2000" dirty="0" smtClean="0"/>
              <a:t>llevaban </a:t>
            </a:r>
            <a:r>
              <a:rPr lang="es-MX" sz="2000" dirty="0"/>
              <a:t>mucho tiempo establecidas como la India y China </a:t>
            </a:r>
            <a:r>
              <a:rPr lang="es-MX" sz="2000" dirty="0" smtClean="0"/>
              <a:t>sobre vivieron </a:t>
            </a:r>
            <a:r>
              <a:rPr lang="es-MX" sz="2000" dirty="0"/>
              <a:t>mejor, aunque al final sucumbieron en diverso grado </a:t>
            </a:r>
            <a:r>
              <a:rPr lang="es-MX" sz="2000" dirty="0" smtClean="0"/>
              <a:t>al poder </a:t>
            </a:r>
            <a:r>
              <a:rPr lang="es-MX" sz="2000" dirty="0"/>
              <a:t>político, militar y económico europeo. (Sólo Japón </a:t>
            </a:r>
            <a:r>
              <a:rPr lang="es-MX" sz="2000" dirty="0" smtClean="0"/>
              <a:t>consiguió </a:t>
            </a:r>
            <a:r>
              <a:rPr lang="es-MX" sz="2000" dirty="0"/>
              <a:t>mantener su independencia política y económica.)</a:t>
            </a:r>
            <a:endParaRPr lang="es-MX" sz="2000"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28" y="2334257"/>
            <a:ext cx="8073396" cy="4119079"/>
          </a:xfrm>
          <a:prstGeom prst="rect">
            <a:avLst/>
          </a:prstGeom>
        </p:spPr>
      </p:pic>
      <p:sp>
        <p:nvSpPr>
          <p:cNvPr id="5" name="4 Rectángulo"/>
          <p:cNvSpPr/>
          <p:nvPr/>
        </p:nvSpPr>
        <p:spPr>
          <a:xfrm>
            <a:off x="305575" y="6455753"/>
            <a:ext cx="7254552" cy="307777"/>
          </a:xfrm>
          <a:prstGeom prst="rect">
            <a:avLst/>
          </a:prstGeom>
        </p:spPr>
        <p:txBody>
          <a:bodyPr wrap="square">
            <a:spAutoFit/>
          </a:bodyPr>
          <a:lstStyle/>
          <a:p>
            <a:r>
              <a:rPr lang="es-MX" sz="1400" dirty="0"/>
              <a:t>La era </a:t>
            </a:r>
            <a:r>
              <a:rPr lang="es-MX" sz="1400" dirty="0" err="1"/>
              <a:t>Meiji</a:t>
            </a:r>
            <a:r>
              <a:rPr lang="es-MX" sz="1400" dirty="0"/>
              <a:t> abarca los 45 años del reinado del emperador </a:t>
            </a:r>
            <a:r>
              <a:rPr lang="es-MX" sz="1400" dirty="0" err="1"/>
              <a:t>Meiji</a:t>
            </a:r>
            <a:r>
              <a:rPr lang="es-MX" sz="1400" dirty="0"/>
              <a:t> (1868-1912).</a:t>
            </a:r>
            <a:endParaRPr lang="es-MX" sz="1400" dirty="0"/>
          </a:p>
        </p:txBody>
      </p:sp>
    </p:spTree>
    <p:extLst>
      <p:ext uri="{BB962C8B-B14F-4D97-AF65-F5344CB8AC3E}">
        <p14:creationId xmlns:p14="http://schemas.microsoft.com/office/powerpoint/2010/main" val="29490281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620000" cy="5780112"/>
          </a:xfrm>
        </p:spPr>
        <p:txBody>
          <a:bodyPr/>
          <a:lstStyle/>
          <a:p>
            <a:r>
              <a:rPr lang="es-MX" dirty="0"/>
              <a:t>La rapidez con que se hundieron las vulnerables </a:t>
            </a:r>
            <a:r>
              <a:rPr lang="es-MX" dirty="0" smtClean="0"/>
              <a:t>sociedades nativas </a:t>
            </a:r>
            <a:r>
              <a:rPr lang="es-MX" dirty="0"/>
              <a:t>de las Américas se puede apreciar claramente en los</a:t>
            </a:r>
          </a:p>
          <a:p>
            <a:pPr marL="114300" indent="0">
              <a:buNone/>
            </a:pPr>
            <a:r>
              <a:rPr lang="pt-BR" dirty="0" smtClean="0"/>
              <a:t>    acontecimentos ocorridos </a:t>
            </a:r>
            <a:r>
              <a:rPr lang="pt-BR" dirty="0" err="1" smtClean="0"/>
              <a:t>en</a:t>
            </a:r>
            <a:r>
              <a:rPr lang="pt-BR" dirty="0" smtClean="0"/>
              <a:t> </a:t>
            </a:r>
            <a:r>
              <a:rPr lang="pt-BR" dirty="0"/>
              <a:t>Santo </a:t>
            </a:r>
            <a:r>
              <a:rPr lang="pt-BR" dirty="0" smtClean="0"/>
              <a:t>Domingo.</a:t>
            </a:r>
          </a:p>
          <a:p>
            <a:r>
              <a:rPr lang="pt-BR" dirty="0" smtClean="0"/>
              <a:t>En </a:t>
            </a:r>
            <a:r>
              <a:rPr lang="es-MX" dirty="0" smtClean="0"/>
              <a:t>México </a:t>
            </a:r>
            <a:r>
              <a:rPr lang="es-MX" dirty="0"/>
              <a:t>tras la conquista </a:t>
            </a:r>
            <a:r>
              <a:rPr lang="es-MX" dirty="0" smtClean="0"/>
              <a:t>española </a:t>
            </a:r>
            <a:r>
              <a:rPr lang="es-MX" dirty="0"/>
              <a:t>de los aztecas en 1519. </a:t>
            </a:r>
            <a:r>
              <a:rPr lang="es-MX" dirty="0" smtClean="0"/>
              <a:t>la </a:t>
            </a:r>
            <a:r>
              <a:rPr lang="es-MX" dirty="0"/>
              <a:t>población descendió </a:t>
            </a:r>
            <a:r>
              <a:rPr lang="es-MX" dirty="0" smtClean="0"/>
              <a:t>de unos </a:t>
            </a:r>
            <a:r>
              <a:rPr lang="es-MX" dirty="0"/>
              <a:t>25 millones de personas a principios del siglo xvi a </a:t>
            </a:r>
            <a:r>
              <a:rPr lang="es-MX" dirty="0" smtClean="0"/>
              <a:t>unos seis </a:t>
            </a:r>
            <a:r>
              <a:rPr lang="es-MX" dirty="0"/>
              <a:t>millones hacia 1550 y a un millón alrededor de 1600.</a:t>
            </a:r>
            <a:endParaRPr lang="es-MX"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3305231"/>
            <a:ext cx="4572000" cy="3429000"/>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3124014"/>
            <a:ext cx="2016224" cy="3629203"/>
          </a:xfrm>
          <a:prstGeom prst="rect">
            <a:avLst/>
          </a:prstGeom>
        </p:spPr>
      </p:pic>
    </p:spTree>
    <p:extLst>
      <p:ext uri="{BB962C8B-B14F-4D97-AF65-F5344CB8AC3E}">
        <p14:creationId xmlns:p14="http://schemas.microsoft.com/office/powerpoint/2010/main" val="20558166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476672"/>
            <a:ext cx="8208912" cy="6001627"/>
          </a:xfrm>
          <a:prstGeom prst="rect">
            <a:avLst/>
          </a:prstGeom>
        </p:spPr>
      </p:pic>
    </p:spTree>
    <p:extLst>
      <p:ext uri="{BB962C8B-B14F-4D97-AF65-F5344CB8AC3E}">
        <p14:creationId xmlns:p14="http://schemas.microsoft.com/office/powerpoint/2010/main" val="41754777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118708" y="703818"/>
            <a:ext cx="6462464" cy="2585323"/>
          </a:xfrm>
          <a:prstGeom prst="rect">
            <a:avLst/>
          </a:prstGeom>
        </p:spPr>
        <p:txBody>
          <a:bodyPr wrap="square">
            <a:spAutoFit/>
          </a:bodyPr>
          <a:lstStyle/>
          <a:p>
            <a:pPr algn="just"/>
            <a:r>
              <a:rPr lang="es-MX" dirty="0"/>
              <a:t>La expansión de la colonización europea por ultramar </a:t>
            </a:r>
            <a:r>
              <a:rPr lang="es-MX" dirty="0" smtClean="0"/>
              <a:t>sometió </a:t>
            </a:r>
            <a:r>
              <a:rPr lang="es-MX" dirty="0"/>
              <a:t>a explotación inmensas zonas nuevas del mundo, con un </a:t>
            </a:r>
            <a:r>
              <a:rPr lang="es-MX" dirty="0" smtClean="0"/>
              <a:t>impacto </a:t>
            </a:r>
            <a:r>
              <a:rPr lang="es-MX" dirty="0"/>
              <a:t>devastador sobre la </a:t>
            </a:r>
            <a:r>
              <a:rPr lang="es-MX" dirty="0" smtClean="0"/>
              <a:t>flora y </a:t>
            </a:r>
            <a:r>
              <a:rPr lang="es-MX" dirty="0"/>
              <a:t>especialmente la fauna mundial</a:t>
            </a:r>
            <a:r>
              <a:rPr lang="es-MX" dirty="0" smtClean="0"/>
              <a:t>.</a:t>
            </a:r>
          </a:p>
          <a:p>
            <a:pPr algn="just"/>
            <a:endParaRPr lang="es-MX" dirty="0"/>
          </a:p>
          <a:p>
            <a:pPr algn="just"/>
            <a:r>
              <a:rPr lang="es-MX" dirty="0"/>
              <a:t>También supuso una remodelación de las relaciones </a:t>
            </a:r>
            <a:r>
              <a:rPr lang="es-MX" dirty="0" smtClean="0"/>
              <a:t>económicas y </a:t>
            </a:r>
            <a:r>
              <a:rPr lang="es-MX" dirty="0"/>
              <a:t>una creciente dominación y manipulación de otras </a:t>
            </a:r>
            <a:r>
              <a:rPr lang="es-MX" dirty="0" smtClean="0"/>
              <a:t>economías por </a:t>
            </a:r>
            <a:r>
              <a:rPr lang="es-MX" dirty="0"/>
              <a:t>parte de Europa para que cultivasen los alimentos y </a:t>
            </a:r>
            <a:r>
              <a:rPr lang="es-MX" dirty="0" smtClean="0"/>
              <a:t>produjesen </a:t>
            </a:r>
            <a:r>
              <a:rPr lang="es-MX" dirty="0"/>
              <a:t>los bienes que Europa necesitaba. Como parte del </a:t>
            </a:r>
            <a:r>
              <a:rPr lang="es-MX" dirty="0" smtClean="0"/>
              <a:t>mismo proceso </a:t>
            </a:r>
            <a:r>
              <a:rPr lang="es-MX" dirty="0"/>
              <a:t>las ideas europeas también han llegado a dominar </a:t>
            </a:r>
            <a:r>
              <a:rPr lang="es-MX" dirty="0" smtClean="0"/>
              <a:t>el Mundo.</a:t>
            </a:r>
            <a:endParaRPr lang="es-MX" dirty="0"/>
          </a:p>
        </p:txBody>
      </p:sp>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3687" y="3861048"/>
            <a:ext cx="2333625" cy="2286000"/>
          </a:xfrm>
          <a:prstGeom prst="rect">
            <a:avLst/>
          </a:prstGeom>
        </p:spPr>
      </p:pic>
    </p:spTree>
    <p:extLst>
      <p:ext uri="{BB962C8B-B14F-4D97-AF65-F5344CB8AC3E}">
        <p14:creationId xmlns:p14="http://schemas.microsoft.com/office/powerpoint/2010/main" val="38449711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750" y="2414587"/>
            <a:ext cx="4762500" cy="2028825"/>
          </a:xfrm>
          <a:prstGeom prst="rect">
            <a:avLst/>
          </a:prstGeom>
        </p:spPr>
      </p:pic>
    </p:spTree>
    <p:extLst>
      <p:ext uri="{BB962C8B-B14F-4D97-AF65-F5344CB8AC3E}">
        <p14:creationId xmlns:p14="http://schemas.microsoft.com/office/powerpoint/2010/main" val="2645242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556</TotalTime>
  <Words>3031</Words>
  <Application>Microsoft Office PowerPoint</Application>
  <PresentationFormat>Presentación en pantalla (4:3)</PresentationFormat>
  <Paragraphs>125</Paragraphs>
  <Slides>60</Slides>
  <Notes>1</Notes>
  <HiddenSlides>0</HiddenSlides>
  <MMClips>0</MMClips>
  <ScaleCrop>false</ScaleCrop>
  <HeadingPairs>
    <vt:vector size="4" baseType="variant">
      <vt:variant>
        <vt:lpstr>Tema</vt:lpstr>
      </vt:variant>
      <vt:variant>
        <vt:i4>1</vt:i4>
      </vt:variant>
      <vt:variant>
        <vt:lpstr>Títulos de diapositiva</vt:lpstr>
      </vt:variant>
      <vt:variant>
        <vt:i4>60</vt:i4>
      </vt:variant>
    </vt:vector>
  </HeadingPairs>
  <TitlesOfParts>
    <vt:vector size="61" baseType="lpstr">
      <vt:lpstr>Adyacencia</vt:lpstr>
      <vt:lpstr>Capitulo 7</vt:lpstr>
      <vt:lpstr>Presentación de PowerPoint</vt:lpstr>
      <vt:lpstr>Presentación de PowerPoint</vt:lpstr>
      <vt:lpstr>Presentación de PowerPoint</vt:lpstr>
      <vt:lpstr>Presentación de PowerPoint</vt:lpstr>
      <vt:lpstr>Presentación de PowerPoint</vt:lpstr>
      <vt:lpstr>Grecia Antigua</vt:lpstr>
      <vt:lpstr>El mundo Griego</vt:lpstr>
      <vt:lpstr>Alejandro Magno /Imperio</vt:lpstr>
      <vt:lpstr>Etruscos y Cartagineses</vt:lpstr>
      <vt:lpstr>Presentación de PowerPoint</vt:lpstr>
      <vt:lpstr>Invasiones Germánicas</vt:lpstr>
      <vt:lpstr>Presentación de PowerPoint</vt:lpstr>
      <vt:lpstr>Presentación de PowerPoint</vt:lpstr>
      <vt:lpstr>La Europa Medieval</vt:lpstr>
      <vt:lpstr>Presentación de PowerPoint</vt:lpstr>
      <vt:lpstr>El Clareo </vt:lpstr>
      <vt:lpstr>Presentación de PowerPoint</vt:lpstr>
      <vt:lpstr>Presentación de PowerPoint</vt:lpstr>
      <vt:lpstr>Presentación de PowerPoint</vt:lpstr>
      <vt:lpstr>Presentación de PowerPoint</vt:lpstr>
      <vt:lpstr>Presentación de PowerPoint</vt:lpstr>
      <vt:lpstr>Presentación de PowerPoint</vt:lpstr>
      <vt:lpstr>El proceso de la expansión</vt:lpstr>
      <vt:lpstr>Presentación de PowerPoint</vt:lpstr>
      <vt:lpstr>Presentación de PowerPoint</vt:lpstr>
      <vt:lpstr>La Peste </vt:lpstr>
      <vt:lpstr>Presentación de PowerPoint</vt:lpstr>
      <vt:lpstr>Rusia</vt:lpstr>
      <vt:lpstr>Presentación de PowerPoint</vt:lpstr>
      <vt:lpstr>Presentación de PowerPoint</vt:lpstr>
      <vt:lpstr>Presentación de PowerPoint</vt:lpstr>
      <vt:lpstr>Presentación de PowerPoint</vt:lpstr>
      <vt:lpstr>Presentación de PowerPoint</vt:lpstr>
      <vt:lpstr>Desecación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Capitulo 7</dc:title>
  <dc:creator>Joselop</dc:creator>
  <cp:lastModifiedBy>Joselop</cp:lastModifiedBy>
  <cp:revision>75</cp:revision>
  <dcterms:created xsi:type="dcterms:W3CDTF">2019-03-21T03:22:48Z</dcterms:created>
  <dcterms:modified xsi:type="dcterms:W3CDTF">2019-03-27T10:37:28Z</dcterms:modified>
</cp:coreProperties>
</file>